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6"/>
  </p:notesMasterIdLst>
  <p:handoutMasterIdLst>
    <p:handoutMasterId r:id="rId37"/>
  </p:handoutMasterIdLst>
  <p:sldIdLst>
    <p:sldId id="361" r:id="rId4"/>
    <p:sldId id="319" r:id="rId5"/>
    <p:sldId id="275" r:id="rId6"/>
    <p:sldId id="281" r:id="rId7"/>
    <p:sldId id="284" r:id="rId8"/>
    <p:sldId id="265" r:id="rId9"/>
    <p:sldId id="285" r:id="rId10"/>
    <p:sldId id="286" r:id="rId11"/>
    <p:sldId id="287" r:id="rId12"/>
    <p:sldId id="346" r:id="rId13"/>
    <p:sldId id="413" r:id="rId14"/>
    <p:sldId id="293" r:id="rId15"/>
    <p:sldId id="401" r:id="rId16"/>
    <p:sldId id="411" r:id="rId17"/>
    <p:sldId id="412" r:id="rId18"/>
    <p:sldId id="402" r:id="rId19"/>
    <p:sldId id="406" r:id="rId20"/>
    <p:sldId id="404" r:id="rId21"/>
    <p:sldId id="405" r:id="rId22"/>
    <p:sldId id="407" r:id="rId23"/>
    <p:sldId id="312" r:id="rId24"/>
    <p:sldId id="345" r:id="rId25"/>
    <p:sldId id="313" r:id="rId26"/>
    <p:sldId id="307" r:id="rId27"/>
    <p:sldId id="308" r:id="rId28"/>
    <p:sldId id="309" r:id="rId29"/>
    <p:sldId id="414" r:id="rId30"/>
    <p:sldId id="415" r:id="rId31"/>
    <p:sldId id="408" r:id="rId32"/>
    <p:sldId id="410" r:id="rId33"/>
    <p:sldId id="400" r:id="rId34"/>
    <p:sldId id="333" r:id="rId35"/>
  </p:sldIdLst>
  <p:sldSz cx="9144000" cy="5143500" type="screen16x9"/>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42">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5140" autoAdjust="0"/>
  </p:normalViewPr>
  <p:slideViewPr>
    <p:cSldViewPr>
      <p:cViewPr varScale="1">
        <p:scale>
          <a:sx n="93" d="100"/>
          <a:sy n="93" d="100"/>
        </p:scale>
        <p:origin x="-600" y="-90"/>
      </p:cViewPr>
      <p:guideLst>
        <p:guide orient="horz" pos="1620"/>
        <p:guide pos="2880"/>
      </p:guideLst>
    </p:cSldViewPr>
  </p:slideViewPr>
  <p:outlineViewPr>
    <p:cViewPr>
      <p:scale>
        <a:sx n="33" d="100"/>
        <a:sy n="33" d="100"/>
      </p:scale>
      <p:origin x="0" y="6486"/>
    </p:cViewPr>
  </p:outlineViewPr>
  <p:notesTextViewPr>
    <p:cViewPr>
      <p:scale>
        <a:sx n="100" d="100"/>
        <a:sy n="100" d="100"/>
      </p:scale>
      <p:origin x="0" y="0"/>
    </p:cViewPr>
  </p:notesTextViewPr>
  <p:sorterViewPr>
    <p:cViewPr varScale="1">
      <p:scale>
        <a:sx n="1" d="1"/>
        <a:sy n="1" d="1"/>
      </p:scale>
      <p:origin x="0" y="1470"/>
    </p:cViewPr>
  </p:sorterViewPr>
  <p:notesViewPr>
    <p:cSldViewPr>
      <p:cViewPr>
        <p:scale>
          <a:sx n="66" d="100"/>
          <a:sy n="66" d="100"/>
        </p:scale>
        <p:origin x="-2556" y="210"/>
      </p:cViewPr>
      <p:guideLst>
        <p:guide orient="horz" pos="3142"/>
        <p:guide pos="215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62275" cy="49847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71914" y="1"/>
            <a:ext cx="2960687" cy="498475"/>
          </a:xfrm>
          <a:prstGeom prst="rect">
            <a:avLst/>
          </a:prstGeom>
        </p:spPr>
        <p:txBody>
          <a:bodyPr vert="horz" lIns="91440" tIns="45720" rIns="91440" bIns="45720" rtlCol="0"/>
          <a:lstStyle>
            <a:lvl1pPr algn="r">
              <a:defRPr sz="1200"/>
            </a:lvl1pPr>
          </a:lstStyle>
          <a:p>
            <a:fld id="{C5A26487-EF60-4ACE-96F5-C86E8AEEF1B9}" type="datetimeFigureOut">
              <a:rPr lang="en-IN" smtClean="0"/>
              <a:pPr/>
              <a:t>14-07-2017</a:t>
            </a:fld>
            <a:endParaRPr lang="en-IN"/>
          </a:p>
        </p:txBody>
      </p:sp>
      <p:sp>
        <p:nvSpPr>
          <p:cNvPr id="4" name="Footer Placeholder 3"/>
          <p:cNvSpPr>
            <a:spLocks noGrp="1"/>
          </p:cNvSpPr>
          <p:nvPr>
            <p:ph type="ftr" sz="quarter" idx="2"/>
          </p:nvPr>
        </p:nvSpPr>
        <p:spPr>
          <a:xfrm>
            <a:off x="1" y="9478964"/>
            <a:ext cx="2962275" cy="49847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71914" y="9478964"/>
            <a:ext cx="2960687" cy="498475"/>
          </a:xfrm>
          <a:prstGeom prst="rect">
            <a:avLst/>
          </a:prstGeom>
        </p:spPr>
        <p:txBody>
          <a:bodyPr vert="horz" lIns="91440" tIns="45720" rIns="91440" bIns="45720" rtlCol="0" anchor="b"/>
          <a:lstStyle>
            <a:lvl1pPr algn="r">
              <a:defRPr sz="1200"/>
            </a:lvl1pPr>
          </a:lstStyle>
          <a:p>
            <a:fld id="{FE1D6587-5FA8-49D6-876E-5BADB5C2A278}" type="slidenum">
              <a:rPr lang="en-IN" smtClean="0"/>
              <a:pPr/>
              <a:t>‹#›</a:t>
            </a:fld>
            <a:endParaRPr lang="en-IN"/>
          </a:p>
        </p:txBody>
      </p:sp>
    </p:spTree>
    <p:extLst>
      <p:ext uri="{BB962C8B-B14F-4D97-AF65-F5344CB8AC3E}">
        <p14:creationId xmlns="" xmlns:p14="http://schemas.microsoft.com/office/powerpoint/2010/main" val="188409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61481" cy="498951"/>
          </a:xfrm>
          <a:prstGeom prst="rect">
            <a:avLst/>
          </a:prstGeom>
        </p:spPr>
        <p:txBody>
          <a:bodyPr vert="horz" lIns="92028" tIns="46014" rIns="92028" bIns="46014" rtlCol="0"/>
          <a:lstStyle>
            <a:lvl1pPr algn="l">
              <a:defRPr sz="1200"/>
            </a:lvl1pPr>
          </a:lstStyle>
          <a:p>
            <a:endParaRPr lang="en-US"/>
          </a:p>
        </p:txBody>
      </p:sp>
      <p:sp>
        <p:nvSpPr>
          <p:cNvPr id="3" name="Date Placeholder 2"/>
          <p:cNvSpPr>
            <a:spLocks noGrp="1"/>
          </p:cNvSpPr>
          <p:nvPr>
            <p:ph type="dt" idx="1"/>
          </p:nvPr>
        </p:nvSpPr>
        <p:spPr>
          <a:xfrm>
            <a:off x="3871127" y="2"/>
            <a:ext cx="2961481" cy="498951"/>
          </a:xfrm>
          <a:prstGeom prst="rect">
            <a:avLst/>
          </a:prstGeom>
        </p:spPr>
        <p:txBody>
          <a:bodyPr vert="horz" lIns="92028" tIns="46014" rIns="92028" bIns="46014" rtlCol="0"/>
          <a:lstStyle>
            <a:lvl1pPr algn="r">
              <a:defRPr sz="1200"/>
            </a:lvl1pPr>
          </a:lstStyle>
          <a:p>
            <a:fld id="{C220DEFE-E0B3-4E02-8AA3-D64F60D0CDB4}" type="datetimeFigureOut">
              <a:rPr lang="en-US" smtClean="0"/>
              <a:pPr/>
              <a:t>7/14/2017</a:t>
            </a:fld>
            <a:endParaRPr lang="en-US"/>
          </a:p>
        </p:txBody>
      </p:sp>
      <p:sp>
        <p:nvSpPr>
          <p:cNvPr id="4" name="Slide Image Placeholder 3"/>
          <p:cNvSpPr>
            <a:spLocks noGrp="1" noRot="1" noChangeAspect="1"/>
          </p:cNvSpPr>
          <p:nvPr>
            <p:ph type="sldImg" idx="2"/>
          </p:nvPr>
        </p:nvSpPr>
        <p:spPr>
          <a:xfrm>
            <a:off x="93663" y="749300"/>
            <a:ext cx="6646862" cy="3740150"/>
          </a:xfrm>
          <a:prstGeom prst="rect">
            <a:avLst/>
          </a:prstGeom>
          <a:noFill/>
          <a:ln w="12700">
            <a:solidFill>
              <a:prstClr val="black"/>
            </a:solidFill>
          </a:ln>
        </p:spPr>
        <p:txBody>
          <a:bodyPr vert="horz" lIns="92028" tIns="46014" rIns="92028" bIns="46014" rtlCol="0" anchor="ctr"/>
          <a:lstStyle/>
          <a:p>
            <a:endParaRPr lang="en-US"/>
          </a:p>
        </p:txBody>
      </p:sp>
      <p:sp>
        <p:nvSpPr>
          <p:cNvPr id="5" name="Notes Placeholder 4"/>
          <p:cNvSpPr>
            <a:spLocks noGrp="1"/>
          </p:cNvSpPr>
          <p:nvPr>
            <p:ph type="body" sz="quarter" idx="3"/>
          </p:nvPr>
        </p:nvSpPr>
        <p:spPr>
          <a:xfrm>
            <a:off x="683420" y="4740040"/>
            <a:ext cx="5467350" cy="4490560"/>
          </a:xfrm>
          <a:prstGeom prst="rect">
            <a:avLst/>
          </a:prstGeom>
        </p:spPr>
        <p:txBody>
          <a:bodyPr vert="horz" lIns="92028" tIns="46014" rIns="92028" bIns="460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478345"/>
            <a:ext cx="2961481" cy="498951"/>
          </a:xfrm>
          <a:prstGeom prst="rect">
            <a:avLst/>
          </a:prstGeom>
        </p:spPr>
        <p:txBody>
          <a:bodyPr vert="horz" lIns="92028" tIns="46014" rIns="92028" bIns="46014" rtlCol="0" anchor="b"/>
          <a:lstStyle>
            <a:lvl1pPr algn="l">
              <a:defRPr sz="1200"/>
            </a:lvl1pPr>
          </a:lstStyle>
          <a:p>
            <a:endParaRPr lang="en-US"/>
          </a:p>
        </p:txBody>
      </p:sp>
      <p:sp>
        <p:nvSpPr>
          <p:cNvPr id="7" name="Slide Number Placeholder 6"/>
          <p:cNvSpPr>
            <a:spLocks noGrp="1"/>
          </p:cNvSpPr>
          <p:nvPr>
            <p:ph type="sldNum" sz="quarter" idx="5"/>
          </p:nvPr>
        </p:nvSpPr>
        <p:spPr>
          <a:xfrm>
            <a:off x="3871127" y="9478345"/>
            <a:ext cx="2961481" cy="498951"/>
          </a:xfrm>
          <a:prstGeom prst="rect">
            <a:avLst/>
          </a:prstGeom>
        </p:spPr>
        <p:txBody>
          <a:bodyPr vert="horz" lIns="92028" tIns="46014" rIns="92028" bIns="46014" rtlCol="0" anchor="b"/>
          <a:lstStyle>
            <a:lvl1pPr algn="r">
              <a:defRPr sz="1200"/>
            </a:lvl1pPr>
          </a:lstStyle>
          <a:p>
            <a:fld id="{79BD0B64-62EB-4C8E-B201-DD0A7871A492}" type="slidenum">
              <a:rPr lang="en-US" smtClean="0"/>
              <a:pPr/>
              <a:t>‹#›</a:t>
            </a:fld>
            <a:endParaRPr lang="en-US"/>
          </a:p>
        </p:txBody>
      </p:sp>
    </p:spTree>
    <p:extLst>
      <p:ext uri="{BB962C8B-B14F-4D97-AF65-F5344CB8AC3E}">
        <p14:creationId xmlns="" xmlns:p14="http://schemas.microsoft.com/office/powerpoint/2010/main" val="404768221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IN" dirty="0" smtClean="0"/>
              <a:t>Sir, in the Ministry of Defence, Dte General Defence Estates is an Inter Services Organization which  is primarily responsible for management of Defence Land on behalf of the MoD, to maintain defence land records and advice the Government in land policy matters.</a:t>
            </a:r>
          </a:p>
          <a:p>
            <a:endParaRPr lang="en-IN" dirty="0" smtClean="0"/>
          </a:p>
          <a:p>
            <a:r>
              <a:rPr lang="en-IN" dirty="0" smtClean="0"/>
              <a:t>The Defence Estates Officers, Local Military/Defence  Authorities and Cantonment Boards control, protect and use land in the field as per their respective jurisdiction.</a:t>
            </a:r>
            <a:endParaRPr lang="en-IN" dirty="0"/>
          </a:p>
        </p:txBody>
      </p:sp>
      <p:sp>
        <p:nvSpPr>
          <p:cNvPr id="4" name="Slide Number Placeholder 3"/>
          <p:cNvSpPr>
            <a:spLocks noGrp="1"/>
          </p:cNvSpPr>
          <p:nvPr>
            <p:ph type="sldNum" sz="quarter" idx="10"/>
          </p:nvPr>
        </p:nvSpPr>
        <p:spPr/>
        <p:txBody>
          <a:bodyPr/>
          <a:lstStyle/>
          <a:p>
            <a:fld id="{79BD0B64-62EB-4C8E-B201-DD0A7871A492}" type="slidenum">
              <a:rPr lang="en-US" smtClean="0"/>
              <a:pPr/>
              <a:t>1</a:t>
            </a:fld>
            <a:endParaRPr lang="en-US"/>
          </a:p>
        </p:txBody>
      </p:sp>
    </p:spTree>
    <p:extLst>
      <p:ext uri="{BB962C8B-B14F-4D97-AF65-F5344CB8AC3E}">
        <p14:creationId xmlns="" xmlns:p14="http://schemas.microsoft.com/office/powerpoint/2010/main" val="48261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93663" y="749300"/>
            <a:ext cx="6646862" cy="374015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from slide.</a:t>
            </a:r>
          </a:p>
          <a:p>
            <a:pPr eaLnBrk="1" hangingPunct="1">
              <a:spcBef>
                <a:spcPct val="0"/>
              </a:spcBef>
            </a:pPr>
            <a:endParaRPr lang="en-US" smtClean="0"/>
          </a:p>
          <a:p>
            <a:pPr eaLnBrk="1" hangingPunct="1">
              <a:spcBef>
                <a:spcPct val="0"/>
              </a:spcBef>
            </a:pPr>
            <a:r>
              <a:rPr lang="en-US" smtClean="0"/>
              <a:t>It may be clarified that class B-1 and B-2 are not the defence land. Together with private and freehold land, it constitutes about 29,000 acres of non-defence land within the Cantt areas.</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85B42-E484-4646-AF58-4AEFCEA6D5A1}" type="slidenum">
              <a:rPr lang="en-US" smtClean="0"/>
              <a:pPr fontAlgn="base">
                <a:spcBef>
                  <a:spcPct val="0"/>
                </a:spcBef>
                <a:spcAft>
                  <a:spcPct val="0"/>
                </a:spcAft>
                <a:defRPr/>
              </a:pPr>
              <a:t>10</a:t>
            </a:fld>
            <a:endParaRPr lang="en-US" smtClean="0"/>
          </a:p>
        </p:txBody>
      </p:sp>
    </p:spTree>
    <p:extLst>
      <p:ext uri="{BB962C8B-B14F-4D97-AF65-F5344CB8AC3E}">
        <p14:creationId xmlns="" xmlns:p14="http://schemas.microsoft.com/office/powerpoint/2010/main" val="5267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A1BA-654E-4D44-93AD-067A14874724}" type="slidenum">
              <a:rPr lang="en-US" smtClean="0"/>
              <a:pPr/>
              <a:t>12</a:t>
            </a:fld>
            <a:endParaRPr lang="en-US"/>
          </a:p>
        </p:txBody>
      </p:sp>
    </p:spTree>
    <p:extLst>
      <p:ext uri="{BB962C8B-B14F-4D97-AF65-F5344CB8AC3E}">
        <p14:creationId xmlns="" xmlns:p14="http://schemas.microsoft.com/office/powerpoint/2010/main" val="405511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F67F835-E4E2-4DB1-9E1F-8E21E2ABA2B7}" type="slidenum">
              <a:rPr lang="en-IN" smtClean="0"/>
              <a:pPr/>
              <a:t>20</a:t>
            </a:fld>
            <a:endParaRPr lang="en-IN"/>
          </a:p>
        </p:txBody>
      </p:sp>
    </p:spTree>
    <p:extLst>
      <p:ext uri="{BB962C8B-B14F-4D97-AF65-F5344CB8AC3E}">
        <p14:creationId xmlns="" xmlns:p14="http://schemas.microsoft.com/office/powerpoint/2010/main" val="47860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US" dirty="0" smtClean="0"/>
              <a:t>Establishment of Archival Unit &amp; Resource Centre at DGDE was one of the components of the Scanning and Digitization project.</a:t>
            </a:r>
            <a:endParaRPr lang="en-US" dirty="0"/>
          </a:p>
        </p:txBody>
      </p:sp>
      <p:sp>
        <p:nvSpPr>
          <p:cNvPr id="4" name="Slide Number Placeholder 3"/>
          <p:cNvSpPr>
            <a:spLocks noGrp="1"/>
          </p:cNvSpPr>
          <p:nvPr>
            <p:ph type="sldNum" sz="quarter" idx="10"/>
          </p:nvPr>
        </p:nvSpPr>
        <p:spPr/>
        <p:txBody>
          <a:bodyPr/>
          <a:lstStyle/>
          <a:p>
            <a:fld id="{9F67F835-E4E2-4DB1-9E1F-8E21E2ABA2B7}" type="slidenum">
              <a:rPr lang="en-IN" smtClean="0"/>
              <a:pPr/>
              <a:t>21</a:t>
            </a:fld>
            <a:endParaRPr lang="en-IN"/>
          </a:p>
        </p:txBody>
      </p:sp>
    </p:spTree>
    <p:extLst>
      <p:ext uri="{BB962C8B-B14F-4D97-AF65-F5344CB8AC3E}">
        <p14:creationId xmlns="" xmlns:p14="http://schemas.microsoft.com/office/powerpoint/2010/main" val="27324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US" dirty="0" smtClean="0"/>
              <a:t>It has been estimated that there are about 335 lakh pages  under various files, registers and maps of the DEOs which may have to be preserved for a long time. This will also need repair and restoration work to about 50 lakh damaged pages.</a:t>
            </a:r>
          </a:p>
          <a:p>
            <a:endParaRPr lang="en-US" dirty="0" smtClean="0"/>
          </a:p>
          <a:p>
            <a:r>
              <a:rPr lang="en-US" dirty="0" smtClean="0"/>
              <a:t>As on date, about  15.89 lakh pages have been repaired and restored in AU &amp; RC through contractual staff engaged for the purpose. It is presumed that the entire repair and restoration work will be completed within 5 years.</a:t>
            </a:r>
            <a:endParaRPr lang="en-US" dirty="0"/>
          </a:p>
        </p:txBody>
      </p:sp>
      <p:sp>
        <p:nvSpPr>
          <p:cNvPr id="4" name="Slide Number Placeholder 3"/>
          <p:cNvSpPr>
            <a:spLocks noGrp="1"/>
          </p:cNvSpPr>
          <p:nvPr>
            <p:ph type="sldNum" sz="quarter" idx="10"/>
          </p:nvPr>
        </p:nvSpPr>
        <p:spPr/>
        <p:txBody>
          <a:bodyPr/>
          <a:lstStyle/>
          <a:p>
            <a:fld id="{9F67F835-E4E2-4DB1-9E1F-8E21E2ABA2B7}" type="slidenum">
              <a:rPr lang="en-IN" smtClean="0"/>
              <a:pPr/>
              <a:t>22</a:t>
            </a:fld>
            <a:endParaRPr lang="en-IN"/>
          </a:p>
        </p:txBody>
      </p:sp>
    </p:spTree>
    <p:extLst>
      <p:ext uri="{BB962C8B-B14F-4D97-AF65-F5344CB8AC3E}">
        <p14:creationId xmlns="" xmlns:p14="http://schemas.microsoft.com/office/powerpoint/2010/main" val="274935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US" dirty="0" smtClean="0"/>
              <a:t>The Back up facility has already paid of since after the recent floods in Srinagar, Chennai and Bhopal, despite the extensive damage to files and records in the DEO offices, most important files, documents and maps were retrieved through Back up data.</a:t>
            </a:r>
          </a:p>
          <a:p>
            <a:endParaRPr lang="en-US" dirty="0" smtClean="0"/>
          </a:p>
          <a:p>
            <a:r>
              <a:rPr lang="en-US" dirty="0" smtClean="0"/>
              <a:t>Two forms of back up data-</a:t>
            </a:r>
          </a:p>
          <a:p>
            <a:endParaRPr lang="en-US" dirty="0" smtClean="0"/>
          </a:p>
          <a:p>
            <a:r>
              <a:rPr lang="en-US" dirty="0" smtClean="0"/>
              <a:t>Hard copies of files, registers, maps and other documents.</a:t>
            </a:r>
          </a:p>
          <a:p>
            <a:endParaRPr lang="en-US" dirty="0" smtClean="0"/>
          </a:p>
          <a:p>
            <a:r>
              <a:rPr lang="en-US" dirty="0" smtClean="0"/>
              <a:t>Digitized version of all relevant files</a:t>
            </a:r>
            <a:endParaRPr lang="en-US" dirty="0"/>
          </a:p>
        </p:txBody>
      </p:sp>
      <p:sp>
        <p:nvSpPr>
          <p:cNvPr id="4" name="Slide Number Placeholder 3"/>
          <p:cNvSpPr>
            <a:spLocks noGrp="1"/>
          </p:cNvSpPr>
          <p:nvPr>
            <p:ph type="sldNum" sz="quarter" idx="10"/>
          </p:nvPr>
        </p:nvSpPr>
        <p:spPr/>
        <p:txBody>
          <a:bodyPr/>
          <a:lstStyle/>
          <a:p>
            <a:fld id="{9F67F835-E4E2-4DB1-9E1F-8E21E2ABA2B7}" type="slidenum">
              <a:rPr lang="en-IN" smtClean="0"/>
              <a:pPr/>
              <a:t>23</a:t>
            </a:fld>
            <a:endParaRPr lang="en-IN"/>
          </a:p>
        </p:txBody>
      </p:sp>
    </p:spTree>
    <p:extLst>
      <p:ext uri="{BB962C8B-B14F-4D97-AF65-F5344CB8AC3E}">
        <p14:creationId xmlns="" xmlns:p14="http://schemas.microsoft.com/office/powerpoint/2010/main" val="2521381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US" dirty="0" smtClean="0"/>
              <a:t>The second response is to survey, demarcate and verify defence land on ground. </a:t>
            </a:r>
            <a:r>
              <a:rPr lang="en-US" dirty="0" err="1" smtClean="0"/>
              <a:t>Raksha</a:t>
            </a:r>
            <a:r>
              <a:rPr lang="en-US" dirty="0" smtClean="0"/>
              <a:t> </a:t>
            </a:r>
            <a:r>
              <a:rPr lang="en-US" dirty="0" err="1" smtClean="0"/>
              <a:t>Mantri</a:t>
            </a:r>
            <a:r>
              <a:rPr lang="en-US" dirty="0" smtClean="0"/>
              <a:t> sanctioned a project in 2011 at a cost of Rs. 15.5 </a:t>
            </a:r>
            <a:r>
              <a:rPr lang="en-US" dirty="0" err="1" smtClean="0"/>
              <a:t>crore</a:t>
            </a:r>
            <a:r>
              <a:rPr lang="en-US" dirty="0" smtClean="0"/>
              <a:t> which aimed at survey of entire defence land</a:t>
            </a:r>
            <a:r>
              <a:rPr lang="en-US" baseline="0" dirty="0" smtClean="0"/>
              <a:t> in the country. The project started from Sept 2011.</a:t>
            </a:r>
            <a:endParaRPr lang="en-US" dirty="0"/>
          </a:p>
        </p:txBody>
      </p:sp>
      <p:sp>
        <p:nvSpPr>
          <p:cNvPr id="4" name="Slide Number Placeholder 3"/>
          <p:cNvSpPr>
            <a:spLocks noGrp="1"/>
          </p:cNvSpPr>
          <p:nvPr>
            <p:ph type="sldNum" sz="quarter" idx="10"/>
          </p:nvPr>
        </p:nvSpPr>
        <p:spPr/>
        <p:txBody>
          <a:bodyPr/>
          <a:lstStyle/>
          <a:p>
            <a:fld id="{9F67F835-E4E2-4DB1-9E1F-8E21E2ABA2B7}" type="slidenum">
              <a:rPr lang="en-IN" smtClean="0"/>
              <a:pPr/>
              <a:t>24</a:t>
            </a:fld>
            <a:endParaRPr lang="en-IN"/>
          </a:p>
        </p:txBody>
      </p:sp>
    </p:spTree>
    <p:extLst>
      <p:ext uri="{BB962C8B-B14F-4D97-AF65-F5344CB8AC3E}">
        <p14:creationId xmlns="" xmlns:p14="http://schemas.microsoft.com/office/powerpoint/2010/main" val="284779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67F835-E4E2-4DB1-9E1F-8E21E2ABA2B7}" type="slidenum">
              <a:rPr lang="en-IN" smtClean="0"/>
              <a:pPr/>
              <a:t>25</a:t>
            </a:fld>
            <a:endParaRPr lang="en-IN"/>
          </a:p>
        </p:txBody>
      </p:sp>
    </p:spTree>
    <p:extLst>
      <p:ext uri="{BB962C8B-B14F-4D97-AF65-F5344CB8AC3E}">
        <p14:creationId xmlns="" xmlns:p14="http://schemas.microsoft.com/office/powerpoint/2010/main" val="225077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pPr>
              <a:lnSpc>
                <a:spcPct val="150000"/>
              </a:lnSpc>
            </a:pPr>
            <a:r>
              <a:rPr lang="en-US" dirty="0" smtClean="0"/>
              <a:t>As regards, survey inside Cantonments, it included detailed survey of land, apart from verifying boundary pillars so</a:t>
            </a:r>
            <a:r>
              <a:rPr lang="en-US" baseline="0" dirty="0" smtClean="0"/>
              <a:t> as to physically demarcate each survey number on ground. For this purpose, expert institutes and agencies such as IIT </a:t>
            </a:r>
            <a:r>
              <a:rPr lang="en-US" baseline="0" dirty="0" err="1" smtClean="0"/>
              <a:t>Roorkee</a:t>
            </a:r>
            <a:r>
              <a:rPr lang="en-US" baseline="0" dirty="0" smtClean="0"/>
              <a:t>, </a:t>
            </a:r>
            <a:r>
              <a:rPr lang="en-US" baseline="0" dirty="0" err="1" smtClean="0"/>
              <a:t>IIT</a:t>
            </a:r>
            <a:r>
              <a:rPr lang="en-US" baseline="0" dirty="0" smtClean="0"/>
              <a:t> </a:t>
            </a:r>
            <a:r>
              <a:rPr lang="en-US" baseline="0" dirty="0" err="1" smtClean="0"/>
              <a:t>Kharagpur</a:t>
            </a:r>
            <a:r>
              <a:rPr lang="en-US" baseline="0" dirty="0" smtClean="0"/>
              <a:t>, </a:t>
            </a:r>
            <a:r>
              <a:rPr lang="en-US" baseline="0" dirty="0" err="1" smtClean="0"/>
              <a:t>IIT</a:t>
            </a:r>
            <a:r>
              <a:rPr lang="en-US" baseline="0" dirty="0" smtClean="0"/>
              <a:t> Kanpur, Anna University, DTU, </a:t>
            </a:r>
            <a:r>
              <a:rPr lang="en-US" baseline="0" dirty="0" err="1" smtClean="0"/>
              <a:t>JNTU</a:t>
            </a:r>
            <a:r>
              <a:rPr lang="en-US" baseline="0" dirty="0" smtClean="0"/>
              <a:t> Hyderabad and </a:t>
            </a:r>
            <a:r>
              <a:rPr lang="en-US" baseline="0" dirty="0" err="1" smtClean="0"/>
              <a:t>WAPCOS</a:t>
            </a:r>
            <a:r>
              <a:rPr lang="en-US" baseline="0" dirty="0" smtClean="0"/>
              <a:t> have been hired.</a:t>
            </a:r>
          </a:p>
          <a:p>
            <a:pPr>
              <a:lnSpc>
                <a:spcPct val="150000"/>
              </a:lnSpc>
            </a:pPr>
            <a:endParaRPr lang="en-US" baseline="0" dirty="0" smtClean="0"/>
          </a:p>
        </p:txBody>
      </p:sp>
      <p:sp>
        <p:nvSpPr>
          <p:cNvPr id="4" name="Slide Number Placeholder 3"/>
          <p:cNvSpPr>
            <a:spLocks noGrp="1"/>
          </p:cNvSpPr>
          <p:nvPr>
            <p:ph type="sldNum" sz="quarter" idx="10"/>
          </p:nvPr>
        </p:nvSpPr>
        <p:spPr/>
        <p:txBody>
          <a:bodyPr/>
          <a:lstStyle/>
          <a:p>
            <a:fld id="{9F67F835-E4E2-4DB1-9E1F-8E21E2ABA2B7}" type="slidenum">
              <a:rPr lang="en-IN" smtClean="0"/>
              <a:pPr/>
              <a:t>26</a:t>
            </a:fld>
            <a:endParaRPr lang="en-IN"/>
          </a:p>
        </p:txBody>
      </p:sp>
    </p:spTree>
    <p:extLst>
      <p:ext uri="{BB962C8B-B14F-4D97-AF65-F5344CB8AC3E}">
        <p14:creationId xmlns="" xmlns:p14="http://schemas.microsoft.com/office/powerpoint/2010/main" val="290671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9BD0B64-62EB-4C8E-B201-DD0A7871A492}" type="slidenum">
              <a:rPr lang="en-US" smtClean="0"/>
              <a:pPr/>
              <a:t>32</a:t>
            </a:fld>
            <a:endParaRPr lang="en-US"/>
          </a:p>
        </p:txBody>
      </p:sp>
    </p:spTree>
    <p:extLst>
      <p:ext uri="{BB962C8B-B14F-4D97-AF65-F5344CB8AC3E}">
        <p14:creationId xmlns="" xmlns:p14="http://schemas.microsoft.com/office/powerpoint/2010/main" val="319751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a:t>
            </a:r>
          </a:p>
          <a:p>
            <a:endParaRPr lang="en-US" dirty="0" smtClean="0"/>
          </a:p>
          <a:p>
            <a:endParaRPr lang="en-US" sz="1600" dirty="0"/>
          </a:p>
        </p:txBody>
      </p:sp>
      <p:sp>
        <p:nvSpPr>
          <p:cNvPr id="4" name="Slide Number Placeholder 3"/>
          <p:cNvSpPr>
            <a:spLocks noGrp="1"/>
          </p:cNvSpPr>
          <p:nvPr>
            <p:ph type="sldNum" sz="quarter" idx="10"/>
          </p:nvPr>
        </p:nvSpPr>
        <p:spPr/>
        <p:txBody>
          <a:bodyPr/>
          <a:lstStyle/>
          <a:p>
            <a:fld id="{79BD0B64-62EB-4C8E-B201-DD0A7871A492}" type="slidenum">
              <a:rPr lang="en-US" smtClean="0"/>
              <a:pPr/>
              <a:t>2</a:t>
            </a:fld>
            <a:endParaRPr lang="en-US"/>
          </a:p>
        </p:txBody>
      </p:sp>
    </p:spTree>
    <p:extLst>
      <p:ext uri="{BB962C8B-B14F-4D97-AF65-F5344CB8AC3E}">
        <p14:creationId xmlns="" xmlns:p14="http://schemas.microsoft.com/office/powerpoint/2010/main" val="85607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pPr algn="just" defTabSz="920285">
              <a:defRPr/>
            </a:pPr>
            <a:r>
              <a:rPr lang="en-US" dirty="0" smtClean="0"/>
              <a:t>The IDES is an organized Group A Central Service, whose members are recruited on the basis of the Civil Services Examination conducted by the UPSC. </a:t>
            </a:r>
            <a:r>
              <a:rPr lang="en-US" b="1" dirty="0" smtClean="0"/>
              <a:t>The Directorate General, located at Delhi Cantonment is the Headquarters of the Defence Estates Department. </a:t>
            </a:r>
          </a:p>
          <a:p>
            <a:pPr algn="just" defTabSz="920285">
              <a:defRPr/>
            </a:pPr>
            <a:endParaRPr lang="en-US" b="1" dirty="0" smtClean="0"/>
          </a:p>
          <a:p>
            <a:pPr algn="just" defTabSz="920285">
              <a:defRPr/>
            </a:pPr>
            <a:r>
              <a:rPr lang="en-US" b="1" dirty="0" smtClean="0"/>
              <a:t> There are 06 Directorates co-located with the six Army Commands. The Directorates are headed by the Principal Directors an HAG level officers.  </a:t>
            </a:r>
          </a:p>
          <a:p>
            <a:pPr algn="just" defTabSz="920285">
              <a:defRPr/>
            </a:pPr>
            <a:endParaRPr lang="en-US" b="1" dirty="0" smtClean="0"/>
          </a:p>
          <a:p>
            <a:pPr algn="just" defTabSz="920285">
              <a:defRPr/>
            </a:pPr>
            <a:r>
              <a:rPr lang="en-US" b="1" dirty="0" smtClean="0"/>
              <a:t>The National Institute</a:t>
            </a:r>
            <a:r>
              <a:rPr lang="en-US" b="1" baseline="0" dirty="0" smtClean="0"/>
              <a:t> of Defence Estates Management (NIDEM</a:t>
            </a:r>
            <a:r>
              <a:rPr lang="en-US" b="1" dirty="0" smtClean="0"/>
              <a:t>) located at Delhi,  </a:t>
            </a:r>
            <a:r>
              <a:rPr lang="en-US" b="1" baseline="0" dirty="0" smtClean="0"/>
              <a:t>is the training institute for IDES officers and other staff. </a:t>
            </a:r>
          </a:p>
          <a:p>
            <a:pPr algn="just" defTabSz="920285">
              <a:defRPr/>
            </a:pPr>
            <a:endParaRPr lang="en-US" b="1" baseline="0" dirty="0" smtClean="0"/>
          </a:p>
          <a:p>
            <a:r>
              <a:rPr lang="en-US" dirty="0" smtClean="0"/>
              <a:t>At the field level, there are 62 Cantonment Boards and 37 Defence Estates Circles located at  the cutting edge of administration.  </a:t>
            </a:r>
          </a:p>
          <a:p>
            <a:endParaRPr lang="en-US" dirty="0" smtClean="0"/>
          </a:p>
          <a:p>
            <a:pPr algn="just" defTabSz="920285">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9BD0B64-62EB-4C8E-B201-DD0A7871A492}" type="slidenum">
              <a:rPr lang="en-US" smtClean="0"/>
              <a:pPr/>
              <a:t>3</a:t>
            </a:fld>
            <a:endParaRPr lang="en-US"/>
          </a:p>
        </p:txBody>
      </p:sp>
    </p:spTree>
    <p:extLst>
      <p:ext uri="{BB962C8B-B14F-4D97-AF65-F5344CB8AC3E}">
        <p14:creationId xmlns="" xmlns:p14="http://schemas.microsoft.com/office/powerpoint/2010/main" val="363036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BD0B64-62EB-4C8E-B201-DD0A7871A492}" type="slidenum">
              <a:rPr lang="en-US" smtClean="0"/>
              <a:pPr/>
              <a:t>4</a:t>
            </a:fld>
            <a:endParaRPr lang="en-US"/>
          </a:p>
        </p:txBody>
      </p:sp>
    </p:spTree>
    <p:extLst>
      <p:ext uri="{BB962C8B-B14F-4D97-AF65-F5344CB8AC3E}">
        <p14:creationId xmlns="" xmlns:p14="http://schemas.microsoft.com/office/powerpoint/2010/main" val="26835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IN" dirty="0" smtClean="0"/>
              <a:t>Sir , this is the total extent of Defence Land spread all over </a:t>
            </a:r>
            <a:r>
              <a:rPr lang="en-IN" dirty="0" err="1" smtClean="0"/>
              <a:t>India.The</a:t>
            </a:r>
            <a:r>
              <a:rPr lang="en-IN" dirty="0" smtClean="0"/>
              <a:t> </a:t>
            </a:r>
            <a:r>
              <a:rPr lang="en-IN" dirty="0" err="1" smtClean="0"/>
              <a:t>defe</a:t>
            </a:r>
            <a:endParaRPr lang="en-IN" dirty="0" smtClean="0"/>
          </a:p>
          <a:p>
            <a:endParaRPr lang="en-IN" dirty="0"/>
          </a:p>
        </p:txBody>
      </p:sp>
      <p:sp>
        <p:nvSpPr>
          <p:cNvPr id="4" name="Slide Number Placeholder 3"/>
          <p:cNvSpPr>
            <a:spLocks noGrp="1"/>
          </p:cNvSpPr>
          <p:nvPr>
            <p:ph type="sldNum" sz="quarter" idx="10"/>
          </p:nvPr>
        </p:nvSpPr>
        <p:spPr/>
        <p:txBody>
          <a:bodyPr/>
          <a:lstStyle/>
          <a:p>
            <a:fld id="{79BD0B64-62EB-4C8E-B201-DD0A7871A492}" type="slidenum">
              <a:rPr lang="en-US" smtClean="0"/>
              <a:pPr/>
              <a:t>5</a:t>
            </a:fld>
            <a:endParaRPr lang="en-US"/>
          </a:p>
        </p:txBody>
      </p:sp>
    </p:spTree>
    <p:extLst>
      <p:ext uri="{BB962C8B-B14F-4D97-AF65-F5344CB8AC3E}">
        <p14:creationId xmlns="" xmlns:p14="http://schemas.microsoft.com/office/powerpoint/2010/main" val="404907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US" dirty="0" smtClean="0"/>
              <a:t>The Defence Estates Officer is an agent of the Central Government.</a:t>
            </a:r>
          </a:p>
          <a:p>
            <a:endParaRPr lang="en-US" dirty="0" smtClean="0"/>
          </a:p>
          <a:p>
            <a:r>
              <a:rPr lang="en-US" dirty="0" smtClean="0"/>
              <a:t> He is in fact the eyes and ears of the Government. </a:t>
            </a:r>
            <a:r>
              <a:rPr lang="en-US" b="1" dirty="0" smtClean="0"/>
              <a:t> </a:t>
            </a:r>
            <a:r>
              <a:rPr lang="en-US" dirty="0" smtClean="0"/>
              <a:t> </a:t>
            </a:r>
          </a:p>
          <a:p>
            <a:endParaRPr lang="en-US" dirty="0" smtClean="0"/>
          </a:p>
          <a:p>
            <a:r>
              <a:rPr lang="en-US" dirty="0" smtClean="0"/>
              <a:t>He performs a number of duties related to defence land. Important functions performed by him are shown in the slide</a:t>
            </a:r>
          </a:p>
          <a:p>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79BD0B64-62EB-4C8E-B201-DD0A7871A492}" type="slidenum">
              <a:rPr lang="en-US" smtClean="0"/>
              <a:pPr/>
              <a:t>6</a:t>
            </a:fld>
            <a:endParaRPr lang="en-US"/>
          </a:p>
        </p:txBody>
      </p:sp>
    </p:spTree>
    <p:extLst>
      <p:ext uri="{BB962C8B-B14F-4D97-AF65-F5344CB8AC3E}">
        <p14:creationId xmlns="" xmlns:p14="http://schemas.microsoft.com/office/powerpoint/2010/main" val="195519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9BD0B64-62EB-4C8E-B201-DD0A7871A492}" type="slidenum">
              <a:rPr lang="en-US" smtClean="0"/>
              <a:pPr/>
              <a:t>7</a:t>
            </a:fld>
            <a:endParaRPr lang="en-US"/>
          </a:p>
        </p:txBody>
      </p:sp>
    </p:spTree>
    <p:extLst>
      <p:ext uri="{BB962C8B-B14F-4D97-AF65-F5344CB8AC3E}">
        <p14:creationId xmlns="" xmlns:p14="http://schemas.microsoft.com/office/powerpoint/2010/main" val="320461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r>
              <a:rPr lang="en-IN" dirty="0" smtClean="0"/>
              <a:t>Class A1 land is the land under active occupation of armed forces or defence organization for operational or defence purposes.</a:t>
            </a:r>
          </a:p>
          <a:p>
            <a:endParaRPr lang="en-IN" dirty="0" smtClean="0"/>
          </a:p>
          <a:p>
            <a:r>
              <a:rPr lang="en-IN" dirty="0" smtClean="0"/>
              <a:t>Class B-3 lands are those which have been either leased out or given under Old Grant conditions to the persons and institutions</a:t>
            </a:r>
          </a:p>
          <a:p>
            <a:endParaRPr lang="en-IN"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fld id="{79BD0B64-62EB-4C8E-B201-DD0A7871A492}" type="slidenum">
              <a:rPr lang="en-US" smtClean="0"/>
              <a:pPr/>
              <a:t>8</a:t>
            </a:fld>
            <a:endParaRPr lang="en-US"/>
          </a:p>
        </p:txBody>
      </p:sp>
    </p:spTree>
    <p:extLst>
      <p:ext uri="{BB962C8B-B14F-4D97-AF65-F5344CB8AC3E}">
        <p14:creationId xmlns="" xmlns:p14="http://schemas.microsoft.com/office/powerpoint/2010/main" val="282949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9300"/>
            <a:ext cx="6646862" cy="374015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9BD0B64-62EB-4C8E-B201-DD0A7871A492}" type="slidenum">
              <a:rPr lang="en-US" smtClean="0"/>
              <a:pPr/>
              <a:t>9</a:t>
            </a:fld>
            <a:endParaRPr lang="en-US"/>
          </a:p>
        </p:txBody>
      </p:sp>
    </p:spTree>
    <p:extLst>
      <p:ext uri="{BB962C8B-B14F-4D97-AF65-F5344CB8AC3E}">
        <p14:creationId xmlns="" xmlns:p14="http://schemas.microsoft.com/office/powerpoint/2010/main" val="409612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C2CA58-3CEE-45AC-9E54-12F297A39883}" type="datetimeFigureOut">
              <a:rPr lang="en-US" smtClean="0"/>
              <a:pPr/>
              <a:t>7/14/2017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8"/>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C2CA58-3CEE-45AC-9E54-12F297A39883}" type="datetimeFigureOut">
              <a:rPr lang="en-US" smtClean="0"/>
              <a:pPr/>
              <a:t>7/14/2017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39A6B6E-13F7-44FE-9A90-8382911B032A}" type="slidenum">
              <a:rPr lang="en-US" smtClean="0"/>
              <a:pPr/>
              <a:t>‹#›</a:t>
            </a:fld>
            <a:endParaRPr lang="en-US"/>
          </a:p>
        </p:txBody>
      </p:sp>
      <p:sp>
        <p:nvSpPr>
          <p:cNvPr id="7" name="Rectangle 6"/>
          <p:cNvSpPr/>
          <p:nvPr/>
        </p:nvSpPr>
        <p:spPr>
          <a:xfrm>
            <a:off x="62934"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4" y="1047541"/>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4" y="2232488"/>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49"/>
            <a:ext cx="8229600" cy="1102519"/>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52318"/>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10954"/>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a:xfrm>
            <a:off x="800100" y="4629150"/>
            <a:ext cx="4000500" cy="342900"/>
          </a:xfrm>
        </p:spPr>
        <p:txBody>
          <a:bodyPr/>
          <a:lstStyle/>
          <a:p>
            <a:endParaRPr lang="en-US"/>
          </a:p>
        </p:txBody>
      </p:sp>
      <p:sp>
        <p:nvSpPr>
          <p:cNvPr id="7" name="Rectangle 6"/>
          <p:cNvSpPr/>
          <p:nvPr/>
        </p:nvSpPr>
        <p:spPr>
          <a:xfrm flipV="1">
            <a:off x="69415"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9" y="1756108"/>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9"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4656582"/>
            <a:ext cx="457200" cy="342900"/>
          </a:xfrm>
        </p:spPr>
        <p:txBody>
          <a:bodyPr/>
          <a:lstStyle/>
          <a:p>
            <a:fld id="{839A6B6E-13F7-44FE-9A90-8382911B032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6B6E-13F7-44FE-9A90-8382911B032A}" type="slidenum">
              <a:rPr lang="en-US" smtClean="0"/>
              <a:pPr/>
              <a:t>‹#›</a:t>
            </a:fld>
            <a:endParaRPr lang="en-US"/>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C2CA58-3CEE-45AC-9E54-12F297A39883}"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A6B6E-13F7-44FE-9A90-8382911B032A}" type="slidenum">
              <a:rPr lang="en-US" smtClean="0"/>
              <a:pPr/>
              <a:t>‹#›</a:t>
            </a:fld>
            <a:endParaRPr lang="en-US"/>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C2CA58-3CEE-45AC-9E54-12F297A39883}"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2CA58-3CEE-45AC-9E54-12F297A39883}"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6B6E-13F7-44FE-9A90-8382911B032A}" type="slidenum">
              <a:rPr lang="en-US" smtClean="0"/>
              <a:pPr/>
              <a:t>‹#›</a:t>
            </a:fld>
            <a:endParaRPr lang="en-US"/>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a:xfrm>
            <a:off x="914400" y="4629150"/>
            <a:ext cx="3886200" cy="342900"/>
          </a:xfrm>
        </p:spPr>
        <p:txBody>
          <a:bodyPr/>
          <a:lstStyle/>
          <a:p>
            <a:endParaRPr lang="en-US"/>
          </a:p>
        </p:txBody>
      </p:sp>
      <p:sp>
        <p:nvSpPr>
          <p:cNvPr id="7" name="Slide Number Placeholder 6"/>
          <p:cNvSpPr>
            <a:spLocks noGrp="1"/>
          </p:cNvSpPr>
          <p:nvPr>
            <p:ph type="sldNum" sz="quarter" idx="12"/>
          </p:nvPr>
        </p:nvSpPr>
        <p:spPr>
          <a:xfrm>
            <a:off x="146304" y="4656582"/>
            <a:ext cx="457200" cy="342900"/>
          </a:xfrm>
        </p:spPr>
        <p:txBody>
          <a:bodyPr/>
          <a:lstStyle/>
          <a:p>
            <a:fld id="{839A6B6E-13F7-44FE-9A90-8382911B032A}" type="slidenum">
              <a:rPr lang="en-US" smtClean="0"/>
              <a:pPr/>
              <a:t>‹#›</a:t>
            </a:fld>
            <a:endParaRPr lang="en-US"/>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1" y="3487857"/>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3" y="3579920"/>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11"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1168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C2CA58-3CEE-45AC-9E54-12F297A39883}" type="datetimeFigureOut">
              <a:rPr lang="en-US" smtClean="0"/>
              <a:pPr/>
              <a:t>7/14/2017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9A6B6E-13F7-44FE-9A90-8382911B03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C2CA58-3CEE-45AC-9E54-12F297A39883}"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C2CA58-3CEE-45AC-9E54-12F297A39883}"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2CA58-3CEE-45AC-9E54-12F297A39883}"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4"/>
            <a:ext cx="609600" cy="273844"/>
          </a:xfrm>
        </p:spPr>
        <p:txBody>
          <a:bodyPr/>
          <a:lstStyle/>
          <a:p>
            <a:fld id="{839A6B6E-13F7-44FE-9A90-8382911B032A}" type="slidenum">
              <a:rPr lang="en-US" smtClean="0"/>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70"/>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2CA58-3CEE-45AC-9E54-12F297A39883}"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C2CA58-3CEE-45AC-9E54-12F297A39883}"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C2CA58-3CEE-45AC-9E54-12F297A39883}"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2CA58-3CEE-45AC-9E54-12F297A39883}"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6B6E-13F7-44FE-9A90-8382911B03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C2CA58-3CEE-45AC-9E54-12F297A39883}"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4"/>
            <a:ext cx="609600" cy="273844"/>
          </a:xfrm>
        </p:spPr>
        <p:txBody>
          <a:bodyPr/>
          <a:lstStyle/>
          <a:p>
            <a:fld id="{839A6B6E-13F7-44FE-9A90-8382911B032A}" type="slidenum">
              <a:rPr lang="en-US" smtClean="0"/>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70"/>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C2CA58-3CEE-45AC-9E54-12F297A39883}" type="datetimeFigureOut">
              <a:rPr lang="en-US" smtClean="0"/>
              <a:pPr/>
              <a:t>7/14/2017</a:t>
            </a:fld>
            <a:endParaRPr lang="en-US"/>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9A6B6E-13F7-44FE-9A90-8382911B032A}"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9"/>
            <a:ext cx="7772400" cy="85725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2CC2CA58-3CEE-45AC-9E54-12F297A39883}" type="datetimeFigureOut">
              <a:rPr lang="en-US" smtClean="0"/>
              <a:pPr/>
              <a:t>7/14/2017</a:t>
            </a:fld>
            <a:endParaRPr lang="en-US"/>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9A6B6E-13F7-44FE-9A90-8382911B03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C2CA58-3CEE-45AC-9E54-12F297A39883}" type="datetimeFigureOut">
              <a:rPr lang="en-US" smtClean="0"/>
              <a:pPr/>
              <a:t>7/14/2017</a:t>
            </a:fld>
            <a:endParaRPr lang="en-US"/>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9A6B6E-13F7-44FE-9A90-8382911B032A}"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924300"/>
          </a:xfrm>
        </p:spPr>
        <p:txBody>
          <a:bodyPr>
            <a:normAutofit/>
          </a:bodyPr>
          <a:lstStyle/>
          <a:p>
            <a:pPr algn="ctr">
              <a:buNone/>
            </a:pPr>
            <a:endParaRPr lang="en-IN" sz="3600" dirty="0" smtClean="0">
              <a:solidFill>
                <a:srgbClr val="0070C0"/>
              </a:solidFill>
            </a:endParaRPr>
          </a:p>
          <a:p>
            <a:pPr algn="ctr">
              <a:buNone/>
            </a:pPr>
            <a:r>
              <a:rPr lang="en-IN" sz="3600" b="1" dirty="0" smtClean="0">
                <a:solidFill>
                  <a:srgbClr val="C00000"/>
                </a:solidFill>
              </a:rPr>
              <a:t>DEFENCE LAND RECORDS MANAGEMENT</a:t>
            </a:r>
          </a:p>
          <a:p>
            <a:pPr algn="ctr">
              <a:buNone/>
            </a:pPr>
            <a:endParaRPr lang="en-IN" sz="3600" dirty="0" smtClean="0">
              <a:solidFill>
                <a:srgbClr val="0070C0"/>
              </a:solidFill>
            </a:endParaRPr>
          </a:p>
          <a:p>
            <a:pPr algn="ctr">
              <a:buNone/>
            </a:pPr>
            <a:r>
              <a:rPr lang="en-IN" sz="2800" b="1" dirty="0" smtClean="0">
                <a:solidFill>
                  <a:srgbClr val="00B050"/>
                </a:solidFill>
              </a:rPr>
              <a:t>Directorate General Defence Estates,</a:t>
            </a:r>
          </a:p>
          <a:p>
            <a:pPr algn="ctr">
              <a:buNone/>
            </a:pPr>
            <a:r>
              <a:rPr lang="en-IN" sz="2800" b="1" dirty="0" smtClean="0">
                <a:solidFill>
                  <a:srgbClr val="00B050"/>
                </a:solidFill>
              </a:rPr>
              <a:t>Ministry of Defence</a:t>
            </a:r>
            <a:endParaRPr lang="en-IN" sz="2800"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42876"/>
            <a:ext cx="8686800" cy="600075"/>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cs typeface="Mangal" pitchFamily="18" charset="0"/>
              </a:rPr>
              <a:t/>
            </a:r>
            <a:br>
              <a:rPr lang="en-US" sz="3200" b="1" dirty="0" smtClean="0">
                <a:cs typeface="Mangal" pitchFamily="18" charset="0"/>
              </a:rPr>
            </a:br>
            <a:r>
              <a:rPr lang="en-US" sz="14400" b="1" u="sng" dirty="0" smtClean="0">
                <a:solidFill>
                  <a:srgbClr val="FF0000"/>
                </a:solidFill>
                <a:cs typeface="Mangal" pitchFamily="18" charset="0"/>
              </a:rPr>
              <a:t>CLASSIFICATION OF LAND IN CANTONMENTS</a:t>
            </a:r>
            <a:r>
              <a:rPr lang="en-US" sz="14400" b="1" dirty="0" smtClean="0">
                <a:solidFill>
                  <a:srgbClr val="FF0000"/>
                </a:solidFill>
                <a:cs typeface="Mangal" pitchFamily="18" charset="0"/>
              </a:rPr>
              <a:t/>
            </a:r>
            <a:br>
              <a:rPr lang="en-US" sz="14400" b="1" dirty="0" smtClean="0">
                <a:solidFill>
                  <a:srgbClr val="FF0000"/>
                </a:solidFill>
                <a:cs typeface="Mangal" pitchFamily="18" charset="0"/>
              </a:rPr>
            </a:br>
            <a:endParaRPr lang="en-US" sz="12800" b="1" dirty="0">
              <a:solidFill>
                <a:srgbClr val="FF0000"/>
              </a:solidFill>
              <a:cs typeface="Mangal" pitchFamily="18" charset="0"/>
            </a:endParaRPr>
          </a:p>
        </p:txBody>
      </p:sp>
      <p:sp>
        <p:nvSpPr>
          <p:cNvPr id="26627" name="Content Placeholder 2"/>
          <p:cNvSpPr txBox="1">
            <a:spLocks/>
          </p:cNvSpPr>
          <p:nvPr/>
        </p:nvSpPr>
        <p:spPr bwMode="auto">
          <a:xfrm>
            <a:off x="228600" y="1200151"/>
            <a:ext cx="8534400" cy="3394472"/>
          </a:xfrm>
          <a:prstGeom prst="rect">
            <a:avLst/>
          </a:prstGeom>
          <a:noFill/>
          <a:ln w="9525">
            <a:noFill/>
            <a:miter lim="800000"/>
            <a:headEnd/>
            <a:tailEnd/>
          </a:ln>
        </p:spPr>
        <p:txBody>
          <a:bodyPr/>
          <a:lstStyle/>
          <a:p>
            <a:pPr marL="342900" indent="-342900" algn="just">
              <a:spcBef>
                <a:spcPct val="20000"/>
              </a:spcBef>
              <a:buFont typeface="Arial" pitchFamily="34" charset="0"/>
              <a:buNone/>
            </a:pPr>
            <a:endParaRPr lang="en-US" sz="2500">
              <a:latin typeface="Constantia" pitchFamily="18" charset="0"/>
            </a:endParaRPr>
          </a:p>
          <a:p>
            <a:pPr marL="342900" indent="-342900">
              <a:spcBef>
                <a:spcPct val="20000"/>
              </a:spcBef>
              <a:buFont typeface="Arial" pitchFamily="34" charset="0"/>
              <a:buChar char="•"/>
            </a:pPr>
            <a:endParaRPr lang="en-US" sz="2500">
              <a:latin typeface="Constantia" pitchFamily="18" charset="0"/>
            </a:endParaRPr>
          </a:p>
          <a:p>
            <a:pPr marL="342900" indent="-342900">
              <a:spcBef>
                <a:spcPct val="20000"/>
              </a:spcBef>
              <a:buFont typeface="Arial" pitchFamily="34" charset="0"/>
              <a:buNone/>
            </a:pPr>
            <a:endParaRPr lang="en-US" sz="2500">
              <a:latin typeface="Constantia" pitchFamily="18" charset="0"/>
            </a:endParaRPr>
          </a:p>
        </p:txBody>
      </p:sp>
      <p:graphicFrame>
        <p:nvGraphicFramePr>
          <p:cNvPr id="4" name="Table 3"/>
          <p:cNvGraphicFramePr>
            <a:graphicFrameLocks noGrp="1"/>
          </p:cNvGraphicFramePr>
          <p:nvPr/>
        </p:nvGraphicFramePr>
        <p:xfrm>
          <a:off x="228600" y="685802"/>
          <a:ext cx="8534400" cy="4213283"/>
        </p:xfrm>
        <a:graphic>
          <a:graphicData uri="http://schemas.openxmlformats.org/drawingml/2006/table">
            <a:tbl>
              <a:tblPr firstRow="1" bandRow="1">
                <a:tableStyleId>{5C22544A-7EE6-4342-B048-85BDC9FD1C3A}</a:tableStyleId>
              </a:tblPr>
              <a:tblGrid>
                <a:gridCol w="2438400"/>
                <a:gridCol w="3941685"/>
                <a:gridCol w="2154315"/>
              </a:tblGrid>
              <a:tr h="505523">
                <a:tc>
                  <a:txBody>
                    <a:bodyPr/>
                    <a:lstStyle/>
                    <a:p>
                      <a:pPr algn="just"/>
                      <a:r>
                        <a:rPr lang="en-US" sz="2000" dirty="0" smtClean="0"/>
                        <a:t>CLASS</a:t>
                      </a:r>
                      <a:endParaRPr lang="en-US" sz="2000" dirty="0"/>
                    </a:p>
                  </a:txBody>
                  <a:tcPr marT="34290" marB="34290"/>
                </a:tc>
                <a:tc>
                  <a:txBody>
                    <a:bodyPr/>
                    <a:lstStyle/>
                    <a:p>
                      <a:pPr algn="just"/>
                      <a:r>
                        <a:rPr lang="en-US" sz="2000" dirty="0" smtClean="0"/>
                        <a:t>AREA (in</a:t>
                      </a:r>
                      <a:r>
                        <a:rPr lang="en-US" sz="2000" baseline="0" dirty="0" smtClean="0"/>
                        <a:t> acres)</a:t>
                      </a:r>
                      <a:endParaRPr lang="en-US" sz="2000" dirty="0"/>
                    </a:p>
                  </a:txBody>
                  <a:tcPr marT="34290" marB="34290"/>
                </a:tc>
                <a:tc>
                  <a:txBody>
                    <a:bodyPr/>
                    <a:lstStyle/>
                    <a:p>
                      <a:pPr algn="ctr"/>
                      <a:r>
                        <a:rPr lang="en-US" sz="2000" dirty="0" smtClean="0"/>
                        <a:t>% (Approx)</a:t>
                      </a:r>
                      <a:endParaRPr lang="en-US" sz="2000" dirty="0"/>
                    </a:p>
                  </a:txBody>
                  <a:tcPr marT="34290" marB="34290"/>
                </a:tc>
              </a:tr>
              <a:tr h="389360">
                <a:tc>
                  <a:txBody>
                    <a:bodyPr/>
                    <a:lstStyle/>
                    <a:p>
                      <a:pPr algn="just"/>
                      <a:r>
                        <a:rPr lang="en-US" sz="2100" dirty="0" smtClean="0"/>
                        <a:t>A-1</a:t>
                      </a:r>
                      <a:endParaRPr lang="en-US" sz="2100" dirty="0"/>
                    </a:p>
                  </a:txBody>
                  <a:tcPr marT="34290" marB="34290"/>
                </a:tc>
                <a:tc>
                  <a:txBody>
                    <a:bodyPr/>
                    <a:lstStyle/>
                    <a:p>
                      <a:pPr algn="just"/>
                      <a:r>
                        <a:rPr lang="en-US" sz="2000" dirty="0" smtClean="0"/>
                        <a:t>1,03,871</a:t>
                      </a:r>
                      <a:endParaRPr lang="en-US" sz="2000" dirty="0"/>
                    </a:p>
                  </a:txBody>
                  <a:tcPr marT="34290" marB="34290"/>
                </a:tc>
                <a:tc>
                  <a:txBody>
                    <a:bodyPr/>
                    <a:lstStyle/>
                    <a:p>
                      <a:pPr algn="just"/>
                      <a:r>
                        <a:rPr lang="en-US" sz="2000" dirty="0" smtClean="0"/>
                        <a:t>55.62</a:t>
                      </a:r>
                      <a:endParaRPr lang="en-US" sz="2000" dirty="0"/>
                    </a:p>
                  </a:txBody>
                  <a:tcPr marT="34290" marB="34290"/>
                </a:tc>
              </a:tr>
              <a:tr h="389360">
                <a:tc>
                  <a:txBody>
                    <a:bodyPr/>
                    <a:lstStyle/>
                    <a:p>
                      <a:pPr algn="just"/>
                      <a:r>
                        <a:rPr lang="en-US" sz="2100" dirty="0" smtClean="0"/>
                        <a:t>A-2</a:t>
                      </a:r>
                      <a:endParaRPr lang="en-US" sz="2100" dirty="0"/>
                    </a:p>
                  </a:txBody>
                  <a:tcPr marT="34290" marB="34290"/>
                </a:tc>
                <a:tc>
                  <a:txBody>
                    <a:bodyPr/>
                    <a:lstStyle/>
                    <a:p>
                      <a:pPr algn="just"/>
                      <a:r>
                        <a:rPr lang="en-US" sz="2000" dirty="0" smtClean="0"/>
                        <a:t>6,509</a:t>
                      </a:r>
                      <a:endParaRPr lang="en-US" sz="2000" dirty="0"/>
                    </a:p>
                  </a:txBody>
                  <a:tcPr marT="34290" marB="34290"/>
                </a:tc>
                <a:tc>
                  <a:txBody>
                    <a:bodyPr/>
                    <a:lstStyle/>
                    <a:p>
                      <a:pPr algn="just"/>
                      <a:r>
                        <a:rPr lang="en-US" sz="2000" dirty="0" smtClean="0"/>
                        <a:t>3.49</a:t>
                      </a:r>
                      <a:endParaRPr lang="en-US" sz="2000" dirty="0"/>
                    </a:p>
                  </a:txBody>
                  <a:tcPr marT="34290" marB="34290"/>
                </a:tc>
              </a:tr>
              <a:tr h="389360">
                <a:tc>
                  <a:txBody>
                    <a:bodyPr/>
                    <a:lstStyle/>
                    <a:p>
                      <a:pPr algn="just"/>
                      <a:r>
                        <a:rPr lang="en-US" sz="2100" dirty="0" smtClean="0"/>
                        <a:t>B-1</a:t>
                      </a:r>
                      <a:endParaRPr lang="en-US" sz="2100" dirty="0"/>
                    </a:p>
                  </a:txBody>
                  <a:tcPr marT="34290" marB="34290"/>
                </a:tc>
                <a:tc>
                  <a:txBody>
                    <a:bodyPr/>
                    <a:lstStyle/>
                    <a:p>
                      <a:pPr algn="just"/>
                      <a:r>
                        <a:rPr lang="en-US" sz="2000" dirty="0" smtClean="0"/>
                        <a:t>7,092</a:t>
                      </a:r>
                      <a:endParaRPr lang="en-US" sz="2000" dirty="0"/>
                    </a:p>
                  </a:txBody>
                  <a:tcPr marT="34290" marB="34290"/>
                </a:tc>
                <a:tc>
                  <a:txBody>
                    <a:bodyPr/>
                    <a:lstStyle/>
                    <a:p>
                      <a:pPr algn="just"/>
                      <a:r>
                        <a:rPr lang="en-US" sz="2000" dirty="0" smtClean="0"/>
                        <a:t>3.80</a:t>
                      </a:r>
                      <a:endParaRPr lang="en-US" sz="2000" dirty="0"/>
                    </a:p>
                  </a:txBody>
                  <a:tcPr marT="34290" marB="34290"/>
                </a:tc>
              </a:tr>
              <a:tr h="389360">
                <a:tc>
                  <a:txBody>
                    <a:bodyPr/>
                    <a:lstStyle/>
                    <a:p>
                      <a:pPr algn="just"/>
                      <a:r>
                        <a:rPr lang="en-US" sz="2100" dirty="0" smtClean="0"/>
                        <a:t>B-2</a:t>
                      </a:r>
                      <a:endParaRPr lang="en-US" sz="2100" dirty="0"/>
                    </a:p>
                  </a:txBody>
                  <a:tcPr marT="34290" marB="34290"/>
                </a:tc>
                <a:tc>
                  <a:txBody>
                    <a:bodyPr/>
                    <a:lstStyle/>
                    <a:p>
                      <a:pPr algn="just"/>
                      <a:r>
                        <a:rPr lang="en-US" sz="2000" dirty="0" smtClean="0"/>
                        <a:t>9,994</a:t>
                      </a:r>
                      <a:endParaRPr lang="en-US" sz="2000" dirty="0"/>
                    </a:p>
                  </a:txBody>
                  <a:tcPr marT="34290" marB="34290"/>
                </a:tc>
                <a:tc>
                  <a:txBody>
                    <a:bodyPr/>
                    <a:lstStyle/>
                    <a:p>
                      <a:pPr algn="just"/>
                      <a:r>
                        <a:rPr lang="en-US" sz="2000" dirty="0" smtClean="0"/>
                        <a:t>5.35</a:t>
                      </a:r>
                      <a:endParaRPr lang="en-US" sz="2000" dirty="0"/>
                    </a:p>
                  </a:txBody>
                  <a:tcPr marT="34290" marB="34290"/>
                </a:tc>
              </a:tr>
              <a:tr h="389360">
                <a:tc>
                  <a:txBody>
                    <a:bodyPr/>
                    <a:lstStyle/>
                    <a:p>
                      <a:pPr algn="just"/>
                      <a:r>
                        <a:rPr lang="en-US" sz="2100" dirty="0" smtClean="0"/>
                        <a:t>B-3</a:t>
                      </a:r>
                      <a:endParaRPr lang="en-US" sz="2100" dirty="0"/>
                    </a:p>
                  </a:txBody>
                  <a:tcPr marT="34290" marB="34290"/>
                </a:tc>
                <a:tc>
                  <a:txBody>
                    <a:bodyPr/>
                    <a:lstStyle/>
                    <a:p>
                      <a:pPr algn="just"/>
                      <a:r>
                        <a:rPr lang="en-US" sz="2000" dirty="0" smtClean="0"/>
                        <a:t>13,208 </a:t>
                      </a:r>
                      <a:r>
                        <a:rPr lang="en-US" sz="1500" dirty="0" smtClean="0"/>
                        <a:t>(Old Grant &amp; Leasehold)</a:t>
                      </a:r>
                      <a:endParaRPr lang="en-US" sz="2000" dirty="0"/>
                    </a:p>
                  </a:txBody>
                  <a:tcPr marT="34290" marB="34290"/>
                </a:tc>
                <a:tc>
                  <a:txBody>
                    <a:bodyPr/>
                    <a:lstStyle/>
                    <a:p>
                      <a:pPr algn="just"/>
                      <a:r>
                        <a:rPr lang="en-US" sz="2000" dirty="0" smtClean="0"/>
                        <a:t>7.07</a:t>
                      </a:r>
                      <a:endParaRPr lang="en-US" sz="2000" dirty="0"/>
                    </a:p>
                  </a:txBody>
                  <a:tcPr marT="34290" marB="34290"/>
                </a:tc>
              </a:tr>
              <a:tr h="388620">
                <a:tc>
                  <a:txBody>
                    <a:bodyPr/>
                    <a:lstStyle/>
                    <a:p>
                      <a:r>
                        <a:rPr lang="en-US" sz="2100" dirty="0" smtClean="0"/>
                        <a:t>C</a:t>
                      </a:r>
                      <a:endParaRPr lang="en-US" sz="2100" dirty="0"/>
                    </a:p>
                  </a:txBody>
                  <a:tcPr marT="34290" marB="34290"/>
                </a:tc>
                <a:tc>
                  <a:txBody>
                    <a:bodyPr/>
                    <a:lstStyle/>
                    <a:p>
                      <a:pPr algn="just"/>
                      <a:r>
                        <a:rPr lang="en-US" sz="2000" dirty="0" smtClean="0"/>
                        <a:t>6,046</a:t>
                      </a:r>
                      <a:endParaRPr lang="en-US" sz="2000" dirty="0"/>
                    </a:p>
                  </a:txBody>
                  <a:tcPr marT="34290" marB="34290"/>
                </a:tc>
                <a:tc>
                  <a:txBody>
                    <a:bodyPr/>
                    <a:lstStyle/>
                    <a:p>
                      <a:pPr algn="just"/>
                      <a:r>
                        <a:rPr lang="en-US" sz="2000" dirty="0" smtClean="0"/>
                        <a:t>3.24</a:t>
                      </a:r>
                      <a:endParaRPr lang="en-US" sz="2000" dirty="0"/>
                    </a:p>
                  </a:txBody>
                  <a:tcPr marT="34290" marB="34290"/>
                </a:tc>
              </a:tr>
              <a:tr h="389360">
                <a:tc>
                  <a:txBody>
                    <a:bodyPr/>
                    <a:lstStyle/>
                    <a:p>
                      <a:pPr algn="just"/>
                      <a:r>
                        <a:rPr lang="en-US" sz="2100" dirty="0" smtClean="0"/>
                        <a:t>B-4</a:t>
                      </a:r>
                      <a:endParaRPr lang="en-US" sz="2100" dirty="0"/>
                    </a:p>
                  </a:txBody>
                  <a:tcPr marT="34290" marB="34290"/>
                </a:tc>
                <a:tc>
                  <a:txBody>
                    <a:bodyPr/>
                    <a:lstStyle/>
                    <a:p>
                      <a:r>
                        <a:rPr lang="en-US" sz="2000" dirty="0" smtClean="0"/>
                        <a:t>27,616</a:t>
                      </a:r>
                      <a:endParaRPr lang="en-US" sz="2000" dirty="0"/>
                    </a:p>
                  </a:txBody>
                  <a:tcPr marT="34290" marB="34290"/>
                </a:tc>
                <a:tc>
                  <a:txBody>
                    <a:bodyPr/>
                    <a:lstStyle/>
                    <a:p>
                      <a:pPr algn="just"/>
                      <a:r>
                        <a:rPr lang="en-US" sz="2000" dirty="0" smtClean="0"/>
                        <a:t>14.79</a:t>
                      </a:r>
                      <a:endParaRPr lang="en-US" sz="2000" dirty="0"/>
                    </a:p>
                  </a:txBody>
                  <a:tcPr marT="34290" marB="34290"/>
                </a:tc>
              </a:tr>
              <a:tr h="594360">
                <a:tc>
                  <a:txBody>
                    <a:bodyPr/>
                    <a:lstStyle/>
                    <a:p>
                      <a:pPr algn="just"/>
                      <a:r>
                        <a:rPr lang="en-US" sz="1700" dirty="0" smtClean="0"/>
                        <a:t>Private &amp; Freehold</a:t>
                      </a:r>
                      <a:endParaRPr lang="en-US" sz="1700" dirty="0"/>
                    </a:p>
                  </a:txBody>
                  <a:tcPr marT="34290" marB="34290"/>
                </a:tc>
                <a:tc>
                  <a:txBody>
                    <a:bodyPr/>
                    <a:lstStyle/>
                    <a:p>
                      <a:pPr algn="just"/>
                      <a:r>
                        <a:rPr lang="en-US" sz="2000" dirty="0" smtClean="0"/>
                        <a:t>12,394</a:t>
                      </a:r>
                      <a:endParaRPr lang="en-US" sz="2000" dirty="0"/>
                    </a:p>
                  </a:txBody>
                  <a:tcPr marT="34290" marB="34290"/>
                </a:tc>
                <a:tc>
                  <a:txBody>
                    <a:bodyPr/>
                    <a:lstStyle/>
                    <a:p>
                      <a:pPr algn="just"/>
                      <a:r>
                        <a:rPr lang="en-US" sz="2000" dirty="0" smtClean="0"/>
                        <a:t>6.64</a:t>
                      </a:r>
                    </a:p>
                  </a:txBody>
                  <a:tcPr marT="34290" marB="34290"/>
                </a:tc>
              </a:tr>
              <a:tr h="388620">
                <a:tc>
                  <a:txBody>
                    <a:bodyPr/>
                    <a:lstStyle/>
                    <a:p>
                      <a:pPr algn="just"/>
                      <a:r>
                        <a:rPr lang="en-US" sz="1800" b="1" dirty="0" smtClean="0"/>
                        <a:t>TOTAL</a:t>
                      </a:r>
                      <a:endParaRPr lang="en-US" sz="1800" b="1" dirty="0"/>
                    </a:p>
                  </a:txBody>
                  <a:tcPr marT="34290" marB="34290"/>
                </a:tc>
                <a:tc>
                  <a:txBody>
                    <a:bodyPr/>
                    <a:lstStyle/>
                    <a:p>
                      <a:pPr algn="just"/>
                      <a:r>
                        <a:rPr lang="en-US" sz="2100" b="1" dirty="0" smtClean="0"/>
                        <a:t>1,86,730</a:t>
                      </a:r>
                      <a:endParaRPr lang="en-US" sz="2100" b="1" dirty="0"/>
                    </a:p>
                  </a:txBody>
                  <a:tcPr marT="34290" marB="34290"/>
                </a:tc>
                <a:tc>
                  <a:txBody>
                    <a:bodyPr/>
                    <a:lstStyle/>
                    <a:p>
                      <a:pPr algn="just"/>
                      <a:r>
                        <a:rPr lang="en-US" sz="2100" b="1" dirty="0" smtClean="0"/>
                        <a:t>100.00</a:t>
                      </a:r>
                    </a:p>
                  </a:txBody>
                  <a:tcPr marT="34290" marB="34290"/>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smtClean="0">
                <a:solidFill>
                  <a:srgbClr val="FF0000"/>
                </a:solidFill>
                <a:latin typeface="+mn-lt"/>
              </a:rPr>
              <a:t>ACTS AND RULES APPLICABLE IN THE MANAGEMENT OF DEFENCE LAND</a:t>
            </a:r>
            <a:endParaRPr lang="en-IN" sz="3200"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r>
              <a:rPr lang="en-IN" sz="2000" dirty="0" smtClean="0"/>
              <a:t>Cantonments Act 2006</a:t>
            </a:r>
          </a:p>
          <a:p>
            <a:r>
              <a:rPr lang="en-IN" sz="2000" dirty="0" smtClean="0"/>
              <a:t>Right to Fair Compensation and Transparency in Land Acquisition, Rehabilitation and Resettlement Act, 2013</a:t>
            </a:r>
          </a:p>
          <a:p>
            <a:r>
              <a:rPr lang="en-IN" sz="2000" dirty="0" smtClean="0"/>
              <a:t>Public Premises( Eviction  of Unauthorised Occupants )Act 1971 </a:t>
            </a:r>
          </a:p>
          <a:p>
            <a:r>
              <a:rPr lang="en-IN" sz="2000" dirty="0" smtClean="0"/>
              <a:t>Works of Defence Act 1903</a:t>
            </a:r>
          </a:p>
          <a:p>
            <a:r>
              <a:rPr lang="en-IN" sz="2000" dirty="0" smtClean="0"/>
              <a:t>J &amp; K RAIP Act 1968</a:t>
            </a:r>
          </a:p>
          <a:p>
            <a:r>
              <a:rPr lang="en-IN" sz="2000" dirty="0" smtClean="0"/>
              <a:t>J &amp; K Land Acquisition Act 1934</a:t>
            </a:r>
          </a:p>
          <a:p>
            <a:r>
              <a:rPr lang="en-IN" sz="2000" dirty="0" smtClean="0"/>
              <a:t>Cantonment Land Administration Rules, 1925/1937</a:t>
            </a:r>
          </a:p>
          <a:p>
            <a:r>
              <a:rPr lang="en-IN" sz="2000" dirty="0" smtClean="0"/>
              <a:t>Acquisition , Custody and Relinquishment Rules 1944</a:t>
            </a:r>
          </a:p>
          <a:p>
            <a:r>
              <a:rPr lang="en-IN" sz="2000" dirty="0" smtClean="0"/>
              <a:t>Governor General in Council Orders (GGO no. 179  </a:t>
            </a:r>
            <a:r>
              <a:rPr lang="en-IN" sz="2000" dirty="0" err="1" smtClean="0"/>
              <a:t>dt</a:t>
            </a:r>
            <a:r>
              <a:rPr lang="en-IN" sz="2000" dirty="0" smtClean="0"/>
              <a:t> 12/09/1836 for Management of land held under Old Grants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229600" cy="533400"/>
          </a:xfrm>
        </p:spPr>
        <p:txBody>
          <a:bodyPr>
            <a:normAutofit fontScale="90000"/>
          </a:bodyPr>
          <a:lstStyle/>
          <a:p>
            <a:pPr algn="ctr"/>
            <a:r>
              <a:rPr lang="en-US" sz="3600" b="1" u="sng" dirty="0" smtClean="0">
                <a:solidFill>
                  <a:srgbClr val="FF0000"/>
                </a:solidFill>
                <a:latin typeface="arial(Headings)"/>
              </a:rPr>
              <a:t>DEFENCE LAND RECORDS</a:t>
            </a:r>
            <a:endParaRPr lang="en-US" sz="3600" b="1" u="sng" dirty="0">
              <a:solidFill>
                <a:srgbClr val="FF0000"/>
              </a:solidFill>
              <a:latin typeface="arial(Headings)"/>
            </a:endParaRPr>
          </a:p>
        </p:txBody>
      </p:sp>
      <p:sp>
        <p:nvSpPr>
          <p:cNvPr id="3" name="Content Placeholder 2"/>
          <p:cNvSpPr>
            <a:spLocks noGrp="1"/>
          </p:cNvSpPr>
          <p:nvPr>
            <p:ph idx="1"/>
          </p:nvPr>
        </p:nvSpPr>
        <p:spPr>
          <a:xfrm>
            <a:off x="323528" y="971550"/>
            <a:ext cx="8458200" cy="3943350"/>
          </a:xfrm>
        </p:spPr>
        <p:txBody>
          <a:bodyPr>
            <a:normAutofit/>
          </a:bodyPr>
          <a:lstStyle/>
          <a:p>
            <a:pPr>
              <a:spcAft>
                <a:spcPts val="600"/>
              </a:spcAft>
              <a:buFont typeface="Wingdings" pitchFamily="2" charset="2"/>
              <a:buChar char="Ø"/>
            </a:pPr>
            <a:r>
              <a:rPr lang="en-US" sz="2600" dirty="0" smtClean="0">
                <a:latin typeface="Arial" pitchFamily="34" charset="0"/>
                <a:cs typeface="Arial" pitchFamily="34" charset="0"/>
              </a:rPr>
              <a:t>Land records maintained by Defence Estates Officers (DEOs) and also Cantonment Boards</a:t>
            </a:r>
          </a:p>
          <a:p>
            <a:pPr>
              <a:spcAft>
                <a:spcPts val="600"/>
              </a:spcAft>
              <a:buFont typeface="Wingdings" pitchFamily="2" charset="2"/>
              <a:buChar char="Ø"/>
            </a:pPr>
            <a:r>
              <a:rPr lang="en-US" sz="2600" dirty="0" smtClean="0">
                <a:latin typeface="Arial" pitchFamily="34" charset="0"/>
                <a:cs typeface="Arial" pitchFamily="34" charset="0"/>
              </a:rPr>
              <a:t>General Land Registers (GLRs): Land inside Cantonments</a:t>
            </a:r>
          </a:p>
          <a:p>
            <a:pPr>
              <a:spcAft>
                <a:spcPts val="600"/>
              </a:spcAft>
              <a:buFont typeface="Wingdings" pitchFamily="2" charset="2"/>
              <a:buChar char="Ø"/>
            </a:pPr>
            <a:r>
              <a:rPr lang="en-US" sz="2600" dirty="0" smtClean="0">
                <a:latin typeface="Arial" pitchFamily="34" charset="0"/>
                <a:cs typeface="Arial" pitchFamily="34" charset="0"/>
              </a:rPr>
              <a:t>Military Land Registers (MLRs): Land outside Cantonments</a:t>
            </a:r>
          </a:p>
        </p:txBody>
      </p:sp>
    </p:spTree>
    <p:extLst>
      <p:ext uri="{BB962C8B-B14F-4D97-AF65-F5344CB8AC3E}">
        <p14:creationId xmlns="" xmlns:p14="http://schemas.microsoft.com/office/powerpoint/2010/main" val="27205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3200" u="sng" dirty="0" smtClean="0">
                <a:solidFill>
                  <a:srgbClr val="FF0000"/>
                </a:solidFill>
              </a:rPr>
              <a:t>DEFENCE LAND RECORDS : Action for Physical Protection</a:t>
            </a:r>
            <a:endParaRPr lang="en-IN" sz="3200" u="sng" dirty="0">
              <a:solidFill>
                <a:srgbClr val="FF0000"/>
              </a:solidFill>
            </a:endParaRPr>
          </a:p>
        </p:txBody>
      </p:sp>
      <p:sp>
        <p:nvSpPr>
          <p:cNvPr id="3" name="Content Placeholder 2"/>
          <p:cNvSpPr>
            <a:spLocks noGrp="1"/>
          </p:cNvSpPr>
          <p:nvPr>
            <p:ph idx="1"/>
          </p:nvPr>
        </p:nvSpPr>
        <p:spPr/>
        <p:txBody>
          <a:bodyPr/>
          <a:lstStyle/>
          <a:p>
            <a:r>
              <a:rPr lang="en-IN" dirty="0" smtClean="0"/>
              <a:t>Physical Protection: From Fire, Dust, Moisture, Dirt, Mishandling, Theft, Mischief</a:t>
            </a:r>
          </a:p>
          <a:p>
            <a:r>
              <a:rPr lang="en-IN" dirty="0" smtClean="0"/>
              <a:t>Renovation of Record Rooms all over India</a:t>
            </a:r>
          </a:p>
          <a:p>
            <a:r>
              <a:rPr lang="en-IN" dirty="0" smtClean="0"/>
              <a:t>Provision of Fire Proof Boxes, Fire Fighting Machinery</a:t>
            </a:r>
          </a:p>
          <a:p>
            <a:r>
              <a:rPr lang="en-IN" dirty="0" smtClean="0"/>
              <a:t>Provision of  Compactors.</a:t>
            </a:r>
          </a:p>
          <a:p>
            <a:r>
              <a:rPr lang="en-IN" dirty="0" smtClean="0"/>
              <a:t>Single Point responsibility for Important Records</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9550"/>
            <a:ext cx="8229600" cy="857250"/>
          </a:xfrm>
        </p:spPr>
        <p:txBody>
          <a:bodyPr>
            <a:normAutofit/>
          </a:bodyPr>
          <a:lstStyle/>
          <a:p>
            <a:r>
              <a:rPr lang="en-IN" sz="3200" dirty="0" smtClean="0">
                <a:solidFill>
                  <a:srgbClr val="FF0000"/>
                </a:solidFill>
                <a:latin typeface="+mn-lt"/>
              </a:rPr>
              <a:t>Renovated Record rooms, Compactors </a:t>
            </a:r>
            <a:endParaRPr lang="en-IN" sz="3200" dirty="0">
              <a:solidFill>
                <a:srgbClr val="FF0000"/>
              </a:solidFill>
              <a:latin typeface="+mn-lt"/>
            </a:endParaRPr>
          </a:p>
        </p:txBody>
      </p:sp>
      <p:pic>
        <p:nvPicPr>
          <p:cNvPr id="1026" name="Picture 2" descr="C:\Users\abc\Downloads\Record2.jpg"/>
          <p:cNvPicPr>
            <a:picLocks noGrp="1" noChangeAspect="1" noChangeArrowheads="1"/>
          </p:cNvPicPr>
          <p:nvPr>
            <p:ph sz="half" idx="1"/>
          </p:nvPr>
        </p:nvPicPr>
        <p:blipFill>
          <a:blip r:embed="rId2" cstate="print"/>
          <a:srcRect/>
          <a:stretch>
            <a:fillRect/>
          </a:stretch>
        </p:blipFill>
        <p:spPr bwMode="auto">
          <a:xfrm>
            <a:off x="609600" y="1352550"/>
            <a:ext cx="3657600" cy="3413125"/>
          </a:xfrm>
          <a:prstGeom prst="rect">
            <a:avLst/>
          </a:prstGeom>
          <a:noFill/>
        </p:spPr>
      </p:pic>
      <p:pic>
        <p:nvPicPr>
          <p:cNvPr id="1027" name="Picture 3" descr="C:\Users\abc\Downloads\Record5.jpg"/>
          <p:cNvPicPr>
            <a:picLocks noGrp="1" noChangeAspect="1" noChangeArrowheads="1"/>
          </p:cNvPicPr>
          <p:nvPr>
            <p:ph sz="half" idx="2"/>
          </p:nvPr>
        </p:nvPicPr>
        <p:blipFill>
          <a:blip r:embed="rId3" cstate="print"/>
          <a:srcRect/>
          <a:stretch>
            <a:fillRect/>
          </a:stretch>
        </p:blipFill>
        <p:spPr bwMode="auto">
          <a:xfrm>
            <a:off x="4953000" y="1200150"/>
            <a:ext cx="3505199" cy="3565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229600" cy="857250"/>
          </a:xfrm>
        </p:spPr>
        <p:txBody>
          <a:bodyPr>
            <a:normAutofit/>
          </a:bodyPr>
          <a:lstStyle/>
          <a:p>
            <a:r>
              <a:rPr lang="en-IN" sz="3200" dirty="0" smtClean="0">
                <a:solidFill>
                  <a:srgbClr val="FF0000"/>
                </a:solidFill>
              </a:rPr>
              <a:t>Fire Proof Boxes</a:t>
            </a:r>
            <a:endParaRPr lang="en-IN" sz="3200" dirty="0">
              <a:solidFill>
                <a:srgbClr val="FF000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1352550"/>
            <a:ext cx="4038600" cy="342900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648200" y="1352550"/>
            <a:ext cx="4038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u="sng" dirty="0" smtClean="0">
                <a:solidFill>
                  <a:srgbClr val="FF0000"/>
                </a:solidFill>
              </a:rPr>
              <a:t>DEFENCE LAND RECORDS : Action for Digital Protection</a:t>
            </a:r>
            <a:endParaRPr lang="en-IN" sz="3200" dirty="0"/>
          </a:p>
        </p:txBody>
      </p:sp>
      <p:sp>
        <p:nvSpPr>
          <p:cNvPr id="3" name="Content Placeholder 2"/>
          <p:cNvSpPr>
            <a:spLocks noGrp="1"/>
          </p:cNvSpPr>
          <p:nvPr>
            <p:ph idx="1"/>
          </p:nvPr>
        </p:nvSpPr>
        <p:spPr/>
        <p:txBody>
          <a:bodyPr>
            <a:normAutofit lnSpcReduction="10000"/>
          </a:bodyPr>
          <a:lstStyle/>
          <a:p>
            <a:r>
              <a:rPr lang="en-IN" dirty="0" smtClean="0"/>
              <a:t>Project </a:t>
            </a:r>
            <a:r>
              <a:rPr lang="en-IN" dirty="0" err="1" smtClean="0"/>
              <a:t>Raksha</a:t>
            </a:r>
            <a:r>
              <a:rPr lang="en-IN" dirty="0" smtClean="0"/>
              <a:t> </a:t>
            </a:r>
            <a:r>
              <a:rPr lang="en-IN" dirty="0" err="1" smtClean="0"/>
              <a:t>Bhoomi</a:t>
            </a:r>
            <a:endParaRPr lang="en-IN" dirty="0" smtClean="0"/>
          </a:p>
          <a:p>
            <a:r>
              <a:rPr lang="en-IN" dirty="0" smtClean="0"/>
              <a:t>Digital Replica of GLR and MLR</a:t>
            </a:r>
          </a:p>
          <a:p>
            <a:r>
              <a:rPr lang="en-IN" dirty="0" smtClean="0"/>
              <a:t>All data , ownership /title records including maps, encroachment details etc  from physical records transported to multi layered, secured digital platform, using a specialised software called </a:t>
            </a:r>
            <a:r>
              <a:rPr lang="en-IN" dirty="0" err="1" smtClean="0"/>
              <a:t>Raksha</a:t>
            </a:r>
            <a:r>
              <a:rPr lang="en-IN" dirty="0" smtClean="0"/>
              <a:t> </a:t>
            </a:r>
            <a:r>
              <a:rPr lang="en-IN" dirty="0" err="1" smtClean="0"/>
              <a:t>Bhoomi</a:t>
            </a:r>
            <a:r>
              <a:rPr lang="en-IN" dirty="0" smtClean="0"/>
              <a:t>.</a:t>
            </a:r>
          </a:p>
          <a:p>
            <a:r>
              <a:rPr lang="en-IN" dirty="0" smtClean="0"/>
              <a:t>User Friendly, Easily retrievable  extracts , digital signature certificates of the HOO.</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u="sng" dirty="0" smtClean="0">
                <a:solidFill>
                  <a:srgbClr val="FF0000"/>
                </a:solidFill>
              </a:rPr>
              <a:t>DEFENCE LAND RECORDS : Action for Digital Protection</a:t>
            </a:r>
            <a:endParaRPr lang="en-IN" sz="3200" dirty="0"/>
          </a:p>
        </p:txBody>
      </p:sp>
      <p:sp>
        <p:nvSpPr>
          <p:cNvPr id="3" name="Content Placeholder 2"/>
          <p:cNvSpPr>
            <a:spLocks noGrp="1"/>
          </p:cNvSpPr>
          <p:nvPr>
            <p:ph idx="1"/>
          </p:nvPr>
        </p:nvSpPr>
        <p:spPr/>
        <p:txBody>
          <a:bodyPr/>
          <a:lstStyle/>
          <a:p>
            <a:r>
              <a:rPr lang="en-US" dirty="0" smtClean="0">
                <a:latin typeface="Constantia" pitchFamily="18" charset="0"/>
                <a:cs typeface="Arial" pitchFamily="34" charset="0"/>
              </a:rPr>
              <a:t>Online </a:t>
            </a:r>
            <a:r>
              <a:rPr lang="en-US" dirty="0" err="1" smtClean="0">
                <a:latin typeface="Constantia" pitchFamily="18" charset="0"/>
                <a:cs typeface="Arial" pitchFamily="34" charset="0"/>
              </a:rPr>
              <a:t>ver</a:t>
            </a:r>
            <a:r>
              <a:rPr lang="en-US" dirty="0" smtClean="0">
                <a:latin typeface="Constantia" pitchFamily="18" charset="0"/>
                <a:cs typeface="Arial" pitchFamily="34" charset="0"/>
              </a:rPr>
              <a:t> RB 5.0 implemented through secured MPLS-VPN of DGDE</a:t>
            </a:r>
          </a:p>
          <a:p>
            <a:r>
              <a:rPr lang="en-US" dirty="0" smtClean="0">
                <a:latin typeface="Constantia" pitchFamily="18" charset="0"/>
                <a:cs typeface="Arial" pitchFamily="34" charset="0"/>
              </a:rPr>
              <a:t>Updated records are viewable and accessible on 24x7 basis</a:t>
            </a:r>
          </a:p>
          <a:p>
            <a:r>
              <a:rPr lang="en-US" dirty="0" smtClean="0">
                <a:latin typeface="Constantia" pitchFamily="18" charset="0"/>
                <a:cs typeface="Arial" pitchFamily="34" charset="0"/>
              </a:rPr>
              <a:t>Next phase involves integration of records with survey generated maps with geo-referencing</a:t>
            </a: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u="sng" dirty="0" smtClean="0">
                <a:solidFill>
                  <a:srgbClr val="FF0000"/>
                </a:solidFill>
              </a:rPr>
              <a:t>DEFENCE LAND RECORDS : Action for Digital Protection</a:t>
            </a:r>
            <a:endParaRPr lang="en-IN" sz="3200" dirty="0"/>
          </a:p>
        </p:txBody>
      </p:sp>
      <p:sp>
        <p:nvSpPr>
          <p:cNvPr id="3" name="Content Placeholder 2"/>
          <p:cNvSpPr>
            <a:spLocks noGrp="1"/>
          </p:cNvSpPr>
          <p:nvPr>
            <p:ph idx="1"/>
          </p:nvPr>
        </p:nvSpPr>
        <p:spPr/>
        <p:txBody>
          <a:bodyPr/>
          <a:lstStyle/>
          <a:p>
            <a:r>
              <a:rPr lang="en-IN" dirty="0" smtClean="0"/>
              <a:t> Information desired by applicant is  just a mouse-click away.</a:t>
            </a:r>
          </a:p>
          <a:p>
            <a:r>
              <a:rPr lang="en-IN" dirty="0" smtClean="0"/>
              <a:t>Extract from </a:t>
            </a:r>
            <a:r>
              <a:rPr lang="en-IN" dirty="0" err="1" smtClean="0"/>
              <a:t>Rakshabhoomi</a:t>
            </a:r>
            <a:r>
              <a:rPr lang="en-IN" dirty="0" smtClean="0"/>
              <a:t> exactly same as in physical form.</a:t>
            </a:r>
          </a:p>
          <a:p>
            <a:r>
              <a:rPr lang="en-IN" dirty="0" smtClean="0"/>
              <a:t>Centralised Architecture</a:t>
            </a:r>
          </a:p>
          <a:p>
            <a:r>
              <a:rPr lang="en-IN" dirty="0" smtClean="0"/>
              <a:t>Disaster Recovery Server  Provided</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u="sng" dirty="0" smtClean="0">
                <a:solidFill>
                  <a:srgbClr val="FF0000"/>
                </a:solidFill>
              </a:rPr>
              <a:t>DEFENCE LAND RECORDS : Action for Digital Protection</a:t>
            </a:r>
            <a:endParaRPr lang="en-IN" sz="3200" dirty="0"/>
          </a:p>
        </p:txBody>
      </p:sp>
      <p:sp>
        <p:nvSpPr>
          <p:cNvPr id="3" name="Content Placeholder 2"/>
          <p:cNvSpPr>
            <a:spLocks noGrp="1"/>
          </p:cNvSpPr>
          <p:nvPr>
            <p:ph idx="1"/>
          </p:nvPr>
        </p:nvSpPr>
        <p:spPr/>
        <p:txBody>
          <a:bodyPr>
            <a:normAutofit lnSpcReduction="10000"/>
          </a:bodyPr>
          <a:lstStyle/>
          <a:p>
            <a:r>
              <a:rPr lang="en-IN" dirty="0" smtClean="0"/>
              <a:t> Scanning /Digitization of Important Land Records other than GLR/MLR</a:t>
            </a:r>
          </a:p>
          <a:p>
            <a:r>
              <a:rPr lang="en-IN" dirty="0" smtClean="0"/>
              <a:t>GLRs, </a:t>
            </a:r>
            <a:r>
              <a:rPr lang="en-IN" dirty="0" err="1" smtClean="0"/>
              <a:t>MLRsMaps</a:t>
            </a:r>
            <a:r>
              <a:rPr lang="en-IN" dirty="0" smtClean="0"/>
              <a:t>, Admission Deeds, Old Grant Papers ,important files, Court Judgements, Lease deeds etc</a:t>
            </a:r>
          </a:p>
          <a:p>
            <a:r>
              <a:rPr lang="en-IN" dirty="0" smtClean="0"/>
              <a:t>Physically scanned and digitized in Tiff Image, convertible to searchable </a:t>
            </a:r>
            <a:r>
              <a:rPr lang="en-IN" dirty="0" err="1" smtClean="0"/>
              <a:t>pdf</a:t>
            </a:r>
            <a:endParaRPr lang="en-IN" dirty="0" smtClean="0"/>
          </a:p>
          <a:p>
            <a:r>
              <a:rPr lang="en-IN" dirty="0" smtClean="0"/>
              <a:t> Easily searchable and retrievable</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2"/>
            <a:ext cx="8229600" cy="685799"/>
          </a:xfrm>
        </p:spPr>
        <p:txBody>
          <a:bodyPr>
            <a:normAutofit/>
          </a:bodyPr>
          <a:lstStyle/>
          <a:p>
            <a:pPr algn="ctr"/>
            <a:r>
              <a:rPr lang="en-US" sz="3600" b="1" u="sng" dirty="0" smtClean="0">
                <a:solidFill>
                  <a:srgbClr val="FF0000"/>
                </a:solidFill>
                <a:latin typeface="arial(Headings)"/>
                <a:cs typeface="Arial" pitchFamily="34" charset="0"/>
              </a:rPr>
              <a:t>INDIAN DEFENCE </a:t>
            </a:r>
            <a:r>
              <a:rPr lang="en-US" sz="3600" b="1" u="sng" baseline="0" dirty="0" smtClean="0">
                <a:solidFill>
                  <a:srgbClr val="FF0000"/>
                </a:solidFill>
                <a:latin typeface="arial(Headings)"/>
                <a:cs typeface="Arial" pitchFamily="34" charset="0"/>
              </a:rPr>
              <a:t>ESTATES </a:t>
            </a:r>
            <a:r>
              <a:rPr lang="en-US" sz="3600" b="1" u="sng" dirty="0" smtClean="0">
                <a:solidFill>
                  <a:srgbClr val="FF0000"/>
                </a:solidFill>
                <a:latin typeface="arial(Headings)"/>
                <a:cs typeface="Arial" pitchFamily="34" charset="0"/>
              </a:rPr>
              <a:t>SERVICE</a:t>
            </a:r>
            <a:endParaRPr lang="en-US" sz="3600" b="1" u="sng" dirty="0">
              <a:solidFill>
                <a:srgbClr val="FF0000"/>
              </a:solidFill>
              <a:latin typeface="arial(Headings)"/>
              <a:cs typeface="Arial" pitchFamily="34" charset="0"/>
            </a:endParaRPr>
          </a:p>
        </p:txBody>
      </p:sp>
      <p:sp>
        <p:nvSpPr>
          <p:cNvPr id="4" name="Content Placeholder 3"/>
          <p:cNvSpPr>
            <a:spLocks noGrp="1"/>
          </p:cNvSpPr>
          <p:nvPr>
            <p:ph idx="1"/>
          </p:nvPr>
        </p:nvSpPr>
        <p:spPr>
          <a:xfrm>
            <a:off x="609600" y="1733550"/>
            <a:ext cx="8077200" cy="3124200"/>
          </a:xfrm>
        </p:spPr>
        <p:txBody>
          <a:bodyPr>
            <a:normAutofit/>
          </a:bodyPr>
          <a:lstStyle/>
          <a:p>
            <a:r>
              <a:rPr lang="en-US" sz="2800" b="1" i="1" dirty="0" smtClean="0">
                <a:latin typeface="Times New Roman" pitchFamily="18" charset="0"/>
                <a:cs typeface="Times New Roman" pitchFamily="18" charset="0"/>
              </a:rPr>
              <a:t>An Organised Group ‘A’ Central Civil Service</a:t>
            </a:r>
          </a:p>
          <a:p>
            <a:pPr>
              <a:buNone/>
            </a:pPr>
            <a:endParaRPr lang="en-US" sz="2800" b="1" i="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Recruitment</a:t>
            </a:r>
            <a:r>
              <a:rPr lang="en-US" sz="2800" b="1" i="1" baseline="0" dirty="0" smtClean="0">
                <a:latin typeface="Times New Roman" pitchFamily="18" charset="0"/>
                <a:cs typeface="Times New Roman" pitchFamily="18" charset="0"/>
              </a:rPr>
              <a:t> On </a:t>
            </a:r>
            <a:r>
              <a:rPr lang="en-US" sz="2800" b="1" i="1" dirty="0" smtClean="0">
                <a:latin typeface="Times New Roman" pitchFamily="18" charset="0"/>
                <a:cs typeface="Times New Roman" pitchFamily="18" charset="0"/>
              </a:rPr>
              <a:t>T</a:t>
            </a:r>
            <a:r>
              <a:rPr lang="en-US" sz="2800" b="1" i="1" baseline="0" dirty="0" smtClean="0">
                <a:latin typeface="Times New Roman" pitchFamily="18" charset="0"/>
                <a:cs typeface="Times New Roman" pitchFamily="18" charset="0"/>
              </a:rPr>
              <a:t>he </a:t>
            </a:r>
            <a:r>
              <a:rPr lang="en-US" sz="2800" b="1" i="1" dirty="0" smtClean="0">
                <a:latin typeface="Times New Roman" pitchFamily="18" charset="0"/>
                <a:cs typeface="Times New Roman" pitchFamily="18" charset="0"/>
              </a:rPr>
              <a:t>B</a:t>
            </a:r>
            <a:r>
              <a:rPr lang="en-US" sz="2800" b="1" i="1" baseline="0" dirty="0" smtClean="0">
                <a:latin typeface="Times New Roman" pitchFamily="18" charset="0"/>
                <a:cs typeface="Times New Roman" pitchFamily="18" charset="0"/>
              </a:rPr>
              <a:t>asis </a:t>
            </a:r>
            <a:r>
              <a:rPr lang="en-US" sz="2800" b="1" i="1" dirty="0" smtClean="0">
                <a:latin typeface="Times New Roman" pitchFamily="18" charset="0"/>
                <a:cs typeface="Times New Roman" pitchFamily="18" charset="0"/>
              </a:rPr>
              <a:t>O</a:t>
            </a:r>
            <a:r>
              <a:rPr lang="en-US" sz="2800" b="1" i="1" baseline="0" dirty="0" smtClean="0">
                <a:latin typeface="Times New Roman" pitchFamily="18" charset="0"/>
                <a:cs typeface="Times New Roman" pitchFamily="18" charset="0"/>
              </a:rPr>
              <a:t>f Civil Services Examination conducted </a:t>
            </a:r>
            <a:r>
              <a:rPr lang="en-US" sz="2800" b="1" i="1" dirty="0" smtClean="0">
                <a:latin typeface="Times New Roman" pitchFamily="18" charset="0"/>
                <a:cs typeface="Times New Roman" pitchFamily="18" charset="0"/>
              </a:rPr>
              <a:t>b</a:t>
            </a:r>
            <a:r>
              <a:rPr lang="en-US" sz="2800" b="1" i="1" baseline="0" dirty="0" smtClean="0">
                <a:latin typeface="Times New Roman" pitchFamily="18" charset="0"/>
                <a:cs typeface="Times New Roman" pitchFamily="18" charset="0"/>
              </a:rPr>
              <a:t>y UPSC</a:t>
            </a:r>
          </a:p>
          <a:p>
            <a:pPr>
              <a:buNone/>
            </a:pPr>
            <a:endParaRPr lang="en-US" sz="2800" b="1" i="1" baseline="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50"/>
            <a:ext cx="8686800" cy="609600"/>
          </a:xfrm>
        </p:spPr>
        <p:txBody>
          <a:bodyPr>
            <a:noAutofit/>
          </a:bodyPr>
          <a:lstStyle/>
          <a:p>
            <a:pPr algn="ctr"/>
            <a:r>
              <a:rPr lang="en-US" sz="3500" b="1" dirty="0" smtClean="0">
                <a:solidFill>
                  <a:srgbClr val="FF0000"/>
                </a:solidFill>
                <a:latin typeface="arial(Headings)"/>
                <a:cs typeface="Arial" pitchFamily="34" charset="0"/>
              </a:rPr>
              <a:t>Scanning &amp; Digitization</a:t>
            </a:r>
            <a:endParaRPr lang="en-US" sz="3500" dirty="0">
              <a:solidFill>
                <a:srgbClr val="FF0000"/>
              </a:solidFill>
              <a:latin typeface="arial(Headings)"/>
              <a:cs typeface="Arial" pitchFamily="34" charset="0"/>
            </a:endParaRPr>
          </a:p>
        </p:txBody>
      </p:sp>
      <p:sp>
        <p:nvSpPr>
          <p:cNvPr id="5" name="Content Placeholder 4"/>
          <p:cNvSpPr>
            <a:spLocks noGrp="1"/>
          </p:cNvSpPr>
          <p:nvPr>
            <p:ph idx="1"/>
          </p:nvPr>
        </p:nvSpPr>
        <p:spPr>
          <a:xfrm>
            <a:off x="533400" y="971550"/>
            <a:ext cx="5029200" cy="1676400"/>
          </a:xfrm>
        </p:spPr>
        <p:txBody>
          <a:bodyPr>
            <a:noAutofit/>
          </a:bodyPr>
          <a:lstStyle/>
          <a:p>
            <a:pPr>
              <a:spcBef>
                <a:spcPts val="600"/>
              </a:spcBef>
              <a:tabLst>
                <a:tab pos="6007100" algn="l"/>
              </a:tabLst>
            </a:pPr>
            <a:r>
              <a:rPr lang="en-US" sz="2000" b="1" dirty="0" smtClean="0">
                <a:solidFill>
                  <a:schemeClr val="tx2"/>
                </a:solidFill>
                <a:latin typeface="Arial" pitchFamily="34" charset="0"/>
                <a:cs typeface="Arial" pitchFamily="34" charset="0"/>
              </a:rPr>
              <a:t>Cleaning of records </a:t>
            </a:r>
          </a:p>
          <a:p>
            <a:pPr>
              <a:spcBef>
                <a:spcPts val="600"/>
              </a:spcBef>
              <a:tabLst>
                <a:tab pos="6007100" algn="l"/>
              </a:tabLst>
            </a:pPr>
            <a:r>
              <a:rPr lang="en-US" sz="2000" b="1" dirty="0" smtClean="0">
                <a:solidFill>
                  <a:schemeClr val="tx2"/>
                </a:solidFill>
                <a:latin typeface="Arial" pitchFamily="34" charset="0"/>
                <a:cs typeface="Arial" pitchFamily="34" charset="0"/>
              </a:rPr>
              <a:t>Segregation of records</a:t>
            </a:r>
            <a:endParaRPr lang="en-US" sz="2000" b="1" dirty="0" smtClean="0">
              <a:solidFill>
                <a:srgbClr val="00B050"/>
              </a:solidFill>
              <a:latin typeface="Arial" pitchFamily="34" charset="0"/>
              <a:cs typeface="Arial" pitchFamily="34" charset="0"/>
            </a:endParaRPr>
          </a:p>
          <a:p>
            <a:pPr>
              <a:spcBef>
                <a:spcPts val="600"/>
              </a:spcBef>
              <a:tabLst>
                <a:tab pos="6007100" algn="l"/>
              </a:tabLst>
            </a:pPr>
            <a:r>
              <a:rPr lang="en-US" sz="2000" b="1" dirty="0" smtClean="0">
                <a:solidFill>
                  <a:schemeClr val="tx2"/>
                </a:solidFill>
                <a:latin typeface="Arial" pitchFamily="34" charset="0"/>
                <a:cs typeface="Arial" pitchFamily="34" charset="0"/>
              </a:rPr>
              <a:t>Indexing of records</a:t>
            </a:r>
          </a:p>
          <a:p>
            <a:pPr>
              <a:spcBef>
                <a:spcPts val="600"/>
              </a:spcBef>
              <a:tabLst>
                <a:tab pos="6007100" algn="l"/>
              </a:tabLst>
            </a:pPr>
            <a:r>
              <a:rPr lang="en-US" sz="2000" b="1" dirty="0" smtClean="0">
                <a:solidFill>
                  <a:schemeClr val="tx2"/>
                </a:solidFill>
                <a:latin typeface="Arial" pitchFamily="34" charset="0"/>
                <a:cs typeface="Arial" pitchFamily="34" charset="0"/>
              </a:rPr>
              <a:t>Scanning of Records: Phase –I</a:t>
            </a:r>
          </a:p>
          <a:p>
            <a:pPr>
              <a:spcBef>
                <a:spcPts val="600"/>
              </a:spcBef>
              <a:tabLst>
                <a:tab pos="6007100" algn="l"/>
              </a:tabLst>
            </a:pPr>
            <a:r>
              <a:rPr lang="en-US" sz="2000" b="1" dirty="0" smtClean="0">
                <a:solidFill>
                  <a:schemeClr val="tx2"/>
                </a:solidFill>
                <a:latin typeface="Arial" pitchFamily="34" charset="0"/>
                <a:cs typeface="Arial" pitchFamily="34" charset="0"/>
              </a:rPr>
              <a:t>Scanning of records: Phase – II </a:t>
            </a:r>
          </a:p>
        </p:txBody>
      </p:sp>
      <p:sp>
        <p:nvSpPr>
          <p:cNvPr id="4" name="Slide Number Placeholder 3"/>
          <p:cNvSpPr>
            <a:spLocks noGrp="1"/>
          </p:cNvSpPr>
          <p:nvPr>
            <p:ph type="sldNum" sz="quarter" idx="12"/>
          </p:nvPr>
        </p:nvSpPr>
        <p:spPr/>
        <p:txBody>
          <a:bodyPr/>
          <a:lstStyle/>
          <a:p>
            <a:fld id="{AE6C813C-CC55-44BD-B849-BA7AED3BDDF2}" type="slidenum">
              <a:rPr lang="en-US" smtClean="0"/>
              <a:pPr/>
              <a:t>20</a:t>
            </a:fld>
            <a:endParaRPr lang="en-US" dirty="0"/>
          </a:p>
        </p:txBody>
      </p:sp>
      <p:sp>
        <p:nvSpPr>
          <p:cNvPr id="6" name="Content Placeholder 4"/>
          <p:cNvSpPr txBox="1">
            <a:spLocks/>
          </p:cNvSpPr>
          <p:nvPr/>
        </p:nvSpPr>
        <p:spPr>
          <a:xfrm>
            <a:off x="7858148" y="4393419"/>
            <a:ext cx="1066800" cy="228600"/>
          </a:xfrm>
          <a:prstGeom prst="rect">
            <a:avLst/>
          </a:prstGeom>
        </p:spPr>
        <p:txBody>
          <a:bodyPr vert="horz">
            <a:normAutofit fontScale="70000" lnSpcReduction="20000"/>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6248400" y="971550"/>
            <a:ext cx="1828800" cy="10287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 </a:t>
            </a:r>
            <a:endParaRPr kumimoji="0" lang="en-US" b="0"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Right Brace 7"/>
          <p:cNvSpPr/>
          <p:nvPr/>
        </p:nvSpPr>
        <p:spPr>
          <a:xfrm>
            <a:off x="4800600" y="1123950"/>
            <a:ext cx="533400" cy="1676400"/>
          </a:xfrm>
          <a:prstGeom prst="rightBrace">
            <a:avLst>
              <a:gd name="adj1" fmla="val 21250"/>
              <a:gd name="adj2" fmla="val 48125"/>
            </a:avLst>
          </a:prstGeom>
          <a:ln w="38100">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graphicFrame>
        <p:nvGraphicFramePr>
          <p:cNvPr id="11" name="Table 10"/>
          <p:cNvGraphicFramePr>
            <a:graphicFrameLocks noGrp="1"/>
          </p:cNvGraphicFramePr>
          <p:nvPr>
            <p:extLst>
              <p:ext uri="{D42A27DB-BD31-4B8C-83A1-F6EECF244321}">
                <p14:modId xmlns="" xmlns:p14="http://schemas.microsoft.com/office/powerpoint/2010/main" val="442806869"/>
              </p:ext>
            </p:extLst>
          </p:nvPr>
        </p:nvGraphicFramePr>
        <p:xfrm>
          <a:off x="609600" y="3028951"/>
          <a:ext cx="7543800" cy="1988055"/>
        </p:xfrm>
        <a:graphic>
          <a:graphicData uri="http://schemas.openxmlformats.org/drawingml/2006/table">
            <a:tbl>
              <a:tblPr firstRow="1" bandRow="1">
                <a:tableStyleId>{5C22544A-7EE6-4342-B048-85BDC9FD1C3A}</a:tableStyleId>
              </a:tblPr>
              <a:tblGrid>
                <a:gridCol w="2667000"/>
                <a:gridCol w="2133600"/>
                <a:gridCol w="2743200"/>
              </a:tblGrid>
              <a:tr h="406600">
                <a:tc gridSpan="3">
                  <a:txBody>
                    <a:bodyPr/>
                    <a:lstStyle/>
                    <a:p>
                      <a:pPr algn="ctr">
                        <a:spcAft>
                          <a:spcPts val="600"/>
                        </a:spcAft>
                      </a:pPr>
                      <a:r>
                        <a:rPr lang="en-US" sz="1800" dirty="0" smtClean="0">
                          <a:latin typeface="Arial  "/>
                        </a:rPr>
                        <a:t>SCANNING OF RECORDS: PHASE – II </a:t>
                      </a:r>
                      <a:endParaRPr lang="en-US" sz="1800" dirty="0">
                        <a:latin typeface="Arial  "/>
                      </a:endParaRPr>
                    </a:p>
                  </a:txBody>
                  <a:tcPr marT="34290" marB="34290"/>
                </a:tc>
                <a:tc hMerge="1">
                  <a:txBody>
                    <a:bodyPr/>
                    <a:lstStyle/>
                    <a:p>
                      <a:pPr algn="ctr">
                        <a:spcAft>
                          <a:spcPts val="600"/>
                        </a:spcAft>
                      </a:pPr>
                      <a:endParaRPr lang="en-US" sz="2800" dirty="0"/>
                    </a:p>
                  </a:txBody>
                  <a:tcPr/>
                </a:tc>
                <a:tc hMerge="1">
                  <a:txBody>
                    <a:bodyPr/>
                    <a:lstStyle/>
                    <a:p>
                      <a:pPr algn="ctr">
                        <a:spcAft>
                          <a:spcPts val="600"/>
                        </a:spcAft>
                      </a:pPr>
                      <a:endParaRPr lang="en-US" sz="2800" dirty="0"/>
                    </a:p>
                  </a:txBody>
                  <a:tcPr/>
                </a:tc>
              </a:tr>
              <a:tr h="355399">
                <a:tc>
                  <a:txBody>
                    <a:bodyPr/>
                    <a:lstStyle/>
                    <a:p>
                      <a:pPr algn="ctr">
                        <a:spcAft>
                          <a:spcPts val="600"/>
                        </a:spcAft>
                      </a:pPr>
                      <a:endParaRPr lang="en-US" sz="1200" b="1" dirty="0">
                        <a:latin typeface="Arial" pitchFamily="34" charset="0"/>
                        <a:cs typeface="Arial" pitchFamily="34" charset="0"/>
                      </a:endParaRPr>
                    </a:p>
                  </a:txBody>
                  <a:tcPr marT="34290" marB="34290"/>
                </a:tc>
                <a:tc>
                  <a:txBody>
                    <a:bodyPr/>
                    <a:lstStyle/>
                    <a:p>
                      <a:pPr algn="ctr">
                        <a:spcAft>
                          <a:spcPts val="600"/>
                        </a:spcAft>
                      </a:pPr>
                      <a:r>
                        <a:rPr lang="en-US" sz="1400" b="1" dirty="0" smtClean="0">
                          <a:solidFill>
                            <a:srgbClr val="FF0000"/>
                          </a:solidFill>
                          <a:latin typeface="Arial" pitchFamily="34" charset="0"/>
                          <a:cs typeface="Arial" pitchFamily="34" charset="0"/>
                        </a:rPr>
                        <a:t>DEOs/ADEOs (41)</a:t>
                      </a:r>
                      <a:endParaRPr lang="en-US" sz="1400" b="1" dirty="0">
                        <a:solidFill>
                          <a:srgbClr val="FF0000"/>
                        </a:solidFill>
                        <a:latin typeface="Arial" pitchFamily="34" charset="0"/>
                        <a:cs typeface="Arial" pitchFamily="34" charset="0"/>
                      </a:endParaRPr>
                    </a:p>
                  </a:txBody>
                  <a:tcPr marT="34290" marB="34290"/>
                </a:tc>
                <a:tc>
                  <a:txBody>
                    <a:bodyPr/>
                    <a:lstStyle/>
                    <a:p>
                      <a:pPr algn="ctr">
                        <a:spcAft>
                          <a:spcPts val="600"/>
                        </a:spcAft>
                      </a:pPr>
                      <a:r>
                        <a:rPr lang="en-US" sz="1400" b="1" dirty="0" smtClean="0">
                          <a:solidFill>
                            <a:srgbClr val="FF0000"/>
                          </a:solidFill>
                          <a:latin typeface="Arial" pitchFamily="34" charset="0"/>
                          <a:cs typeface="Arial" pitchFamily="34" charset="0"/>
                        </a:rPr>
                        <a:t>Cantts Boards (62)</a:t>
                      </a:r>
                      <a:endParaRPr lang="en-US" sz="1400" b="1" dirty="0">
                        <a:solidFill>
                          <a:srgbClr val="FF0000"/>
                        </a:solidFill>
                        <a:latin typeface="Arial" pitchFamily="34" charset="0"/>
                        <a:cs typeface="Arial" pitchFamily="34" charset="0"/>
                      </a:endParaRPr>
                    </a:p>
                  </a:txBody>
                  <a:tcPr marT="34290" marB="34290"/>
                </a:tc>
              </a:tr>
              <a:tr h="325280">
                <a:tc>
                  <a:txBody>
                    <a:bodyPr/>
                    <a:lstStyle/>
                    <a:p>
                      <a:pPr algn="l">
                        <a:spcAft>
                          <a:spcPts val="600"/>
                        </a:spcAft>
                      </a:pPr>
                      <a:r>
                        <a:rPr lang="en-US" sz="1500" b="1" dirty="0" smtClean="0">
                          <a:latin typeface="Arial" pitchFamily="34" charset="0"/>
                          <a:cs typeface="Arial" pitchFamily="34" charset="0"/>
                        </a:rPr>
                        <a:t>Total Files</a:t>
                      </a:r>
                      <a:endParaRPr lang="en-US" sz="1500" b="1" dirty="0">
                        <a:latin typeface="Arial" pitchFamily="34" charset="0"/>
                        <a:cs typeface="Arial" pitchFamily="34" charset="0"/>
                      </a:endParaRPr>
                    </a:p>
                  </a:txBody>
                  <a:tcPr marT="34290" marB="34290"/>
                </a:tc>
                <a:tc>
                  <a:txBody>
                    <a:bodyPr/>
                    <a:lstStyle/>
                    <a:p>
                      <a:pPr algn="ctr">
                        <a:spcAft>
                          <a:spcPts val="600"/>
                        </a:spcAft>
                      </a:pPr>
                      <a:r>
                        <a:rPr lang="en-US" sz="1500" b="1" dirty="0" smtClean="0">
                          <a:latin typeface="Arial" pitchFamily="34" charset="0"/>
                          <a:cs typeface="Arial" pitchFamily="34" charset="0"/>
                        </a:rPr>
                        <a:t>30601</a:t>
                      </a:r>
                      <a:endParaRPr lang="en-US" sz="1500" b="1" dirty="0">
                        <a:latin typeface="Arial" pitchFamily="34" charset="0"/>
                        <a:cs typeface="Arial" pitchFamily="34" charset="0"/>
                      </a:endParaRPr>
                    </a:p>
                  </a:txBody>
                  <a:tcPr marT="34290" marB="34290"/>
                </a:tc>
                <a:tc>
                  <a:txBody>
                    <a:bodyPr/>
                    <a:lstStyle/>
                    <a:p>
                      <a:pPr algn="ctr">
                        <a:spcAft>
                          <a:spcPts val="600"/>
                        </a:spcAft>
                      </a:pPr>
                      <a:r>
                        <a:rPr lang="en-US" sz="1500" b="1" dirty="0" smtClean="0">
                          <a:latin typeface="Arial" pitchFamily="34" charset="0"/>
                          <a:cs typeface="Arial" pitchFamily="34" charset="0"/>
                        </a:rPr>
                        <a:t>59806</a:t>
                      </a:r>
                      <a:endParaRPr lang="en-US" sz="1500" b="1" dirty="0">
                        <a:latin typeface="Arial" pitchFamily="34" charset="0"/>
                        <a:cs typeface="Arial" pitchFamily="34" charset="0"/>
                      </a:endParaRPr>
                    </a:p>
                  </a:txBody>
                  <a:tcPr marT="34290" marB="34290"/>
                </a:tc>
              </a:tr>
              <a:tr h="325280">
                <a:tc>
                  <a:txBody>
                    <a:bodyPr/>
                    <a:lstStyle/>
                    <a:p>
                      <a:pPr algn="l">
                        <a:spcAft>
                          <a:spcPts val="600"/>
                        </a:spcAft>
                      </a:pPr>
                      <a:r>
                        <a:rPr lang="en-US" sz="1500" b="1" dirty="0" smtClean="0">
                          <a:latin typeface="Arial" pitchFamily="34" charset="0"/>
                          <a:cs typeface="Arial" pitchFamily="34" charset="0"/>
                        </a:rPr>
                        <a:t>Files Scanned</a:t>
                      </a:r>
                      <a:endParaRPr lang="en-US" sz="1500" b="1" dirty="0">
                        <a:latin typeface="Arial" pitchFamily="34" charset="0"/>
                        <a:cs typeface="Arial" pitchFamily="34" charset="0"/>
                      </a:endParaRPr>
                    </a:p>
                  </a:txBody>
                  <a:tcPr marT="34290" marB="34290"/>
                </a:tc>
                <a:tc>
                  <a:txBody>
                    <a:bodyPr/>
                    <a:lstStyle/>
                    <a:p>
                      <a:pPr algn="ctr">
                        <a:spcAft>
                          <a:spcPts val="600"/>
                        </a:spcAft>
                      </a:pPr>
                      <a:r>
                        <a:rPr lang="en-US" sz="1500" b="1" strike="noStrike" dirty="0" smtClean="0">
                          <a:latin typeface="Arial" pitchFamily="34" charset="0"/>
                          <a:cs typeface="Arial" pitchFamily="34" charset="0"/>
                        </a:rPr>
                        <a:t>24819</a:t>
                      </a:r>
                      <a:endParaRPr lang="en-US" sz="1500" b="1" strike="noStrike" dirty="0">
                        <a:latin typeface="Arial" pitchFamily="34" charset="0"/>
                        <a:cs typeface="Arial" pitchFamily="34" charset="0"/>
                      </a:endParaRPr>
                    </a:p>
                  </a:txBody>
                  <a:tcPr marT="34290" marB="34290"/>
                </a:tc>
                <a:tc>
                  <a:txBody>
                    <a:bodyPr/>
                    <a:lstStyle/>
                    <a:p>
                      <a:pPr algn="ctr">
                        <a:spcAft>
                          <a:spcPts val="600"/>
                        </a:spcAft>
                      </a:pPr>
                      <a:r>
                        <a:rPr lang="en-US" sz="1500" b="1" strike="noStrike" dirty="0" smtClean="0">
                          <a:latin typeface="Arial" pitchFamily="34" charset="0"/>
                          <a:cs typeface="Arial" pitchFamily="34" charset="0"/>
                        </a:rPr>
                        <a:t>52838</a:t>
                      </a:r>
                      <a:endParaRPr lang="en-US" sz="1500" b="1" strike="noStrike" dirty="0">
                        <a:latin typeface="Arial" pitchFamily="34" charset="0"/>
                        <a:cs typeface="Arial" pitchFamily="34" charset="0"/>
                      </a:endParaRPr>
                    </a:p>
                  </a:txBody>
                  <a:tcPr marT="34290" marB="34290"/>
                </a:tc>
              </a:tr>
              <a:tr h="575496">
                <a:tc>
                  <a:txBody>
                    <a:bodyPr/>
                    <a:lstStyle/>
                    <a:p>
                      <a:pPr algn="l">
                        <a:spcAft>
                          <a:spcPts val="600"/>
                        </a:spcAft>
                      </a:pPr>
                      <a:r>
                        <a:rPr lang="en-US" sz="1500" b="1" dirty="0" smtClean="0">
                          <a:latin typeface="Arial" pitchFamily="34" charset="0"/>
                          <a:cs typeface="Arial" pitchFamily="34" charset="0"/>
                        </a:rPr>
                        <a:t>Percentage</a:t>
                      </a:r>
                      <a:r>
                        <a:rPr lang="en-US" sz="1500" b="1" baseline="0" dirty="0" smtClean="0">
                          <a:latin typeface="Arial" pitchFamily="34" charset="0"/>
                          <a:cs typeface="Arial" pitchFamily="34" charset="0"/>
                        </a:rPr>
                        <a:t> of work completed</a:t>
                      </a:r>
                      <a:endParaRPr lang="en-US" sz="1500" b="1" dirty="0">
                        <a:latin typeface="Arial" pitchFamily="34" charset="0"/>
                        <a:cs typeface="Arial" pitchFamily="34" charset="0"/>
                      </a:endParaRPr>
                    </a:p>
                  </a:txBody>
                  <a:tcPr marT="34290" marB="34290"/>
                </a:tc>
                <a:tc>
                  <a:txBody>
                    <a:bodyPr/>
                    <a:lstStyle/>
                    <a:p>
                      <a:pPr algn="ctr">
                        <a:spcAft>
                          <a:spcPts val="600"/>
                        </a:spcAft>
                      </a:pPr>
                      <a:r>
                        <a:rPr lang="en-US" sz="1500" b="1" strike="noStrike" dirty="0" smtClean="0">
                          <a:latin typeface="Arial" pitchFamily="34" charset="0"/>
                          <a:cs typeface="Arial" pitchFamily="34" charset="0"/>
                        </a:rPr>
                        <a:t>81.11%</a:t>
                      </a:r>
                      <a:endParaRPr lang="en-US" sz="1500" b="1" strike="noStrike" dirty="0">
                        <a:latin typeface="Arial" pitchFamily="34" charset="0"/>
                        <a:cs typeface="Arial" pitchFamily="34" charset="0"/>
                      </a:endParaRPr>
                    </a:p>
                  </a:txBody>
                  <a:tcPr marT="34290" marB="34290"/>
                </a:tc>
                <a:tc>
                  <a:txBody>
                    <a:bodyPr/>
                    <a:lstStyle/>
                    <a:p>
                      <a:pPr algn="ctr">
                        <a:spcAft>
                          <a:spcPts val="600"/>
                        </a:spcAft>
                      </a:pPr>
                      <a:r>
                        <a:rPr lang="en-US" sz="1500" b="1" strike="noStrike" dirty="0" smtClean="0">
                          <a:latin typeface="Arial" pitchFamily="34" charset="0"/>
                          <a:cs typeface="Arial" pitchFamily="34" charset="0"/>
                        </a:rPr>
                        <a:t>88.35%</a:t>
                      </a:r>
                      <a:endParaRPr lang="en-US" sz="1500" b="1" strike="noStrike" dirty="0">
                        <a:latin typeface="Arial" pitchFamily="34" charset="0"/>
                        <a:cs typeface="Arial" pitchFamily="34" charset="0"/>
                      </a:endParaRPr>
                    </a:p>
                  </a:txBody>
                  <a:tcPr marT="34290" marB="34290"/>
                </a:tc>
              </a:tr>
            </a:tbl>
          </a:graphicData>
        </a:graphic>
      </p:graphicFrame>
      <p:sp>
        <p:nvSpPr>
          <p:cNvPr id="9" name="Rectangle 8"/>
          <p:cNvSpPr/>
          <p:nvPr/>
        </p:nvSpPr>
        <p:spPr>
          <a:xfrm>
            <a:off x="5410200" y="1828801"/>
            <a:ext cx="2743200" cy="461665"/>
          </a:xfrm>
          <a:prstGeom prst="rect">
            <a:avLst/>
          </a:prstGeom>
        </p:spPr>
        <p:txBody>
          <a:bodyPr wrap="square">
            <a:spAutoFit/>
          </a:bodyPr>
          <a:lstStyle/>
          <a:p>
            <a:r>
              <a:rPr lang="en-US" sz="2400" b="1" dirty="0" smtClean="0">
                <a:solidFill>
                  <a:srgbClr val="C00000"/>
                </a:solidFill>
                <a:latin typeface="Arial" pitchFamily="34" charset="0"/>
                <a:cs typeface="Arial" pitchFamily="34" charset="0"/>
              </a:rPr>
              <a:t>100% completed</a:t>
            </a:r>
            <a:endParaRPr lang="en-IN" sz="2400" dirty="0">
              <a:solidFill>
                <a:srgbClr val="C0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14350"/>
          </a:xfrm>
        </p:spPr>
        <p:txBody>
          <a:bodyPr>
            <a:normAutofit fontScale="90000"/>
          </a:bodyPr>
          <a:lstStyle/>
          <a:p>
            <a:pPr algn="ctr"/>
            <a:r>
              <a:rPr lang="en-US" sz="3600" b="1" dirty="0" smtClean="0">
                <a:solidFill>
                  <a:srgbClr val="FF0000"/>
                </a:solidFill>
                <a:latin typeface="Arial" pitchFamily="34" charset="0"/>
                <a:cs typeface="Arial" pitchFamily="34" charset="0"/>
              </a:rPr>
              <a:t>(A) ESTABLISHMENT OF AU&amp;RC at Delhi</a:t>
            </a:r>
            <a:endParaRPr lang="en-US" sz="3600" dirty="0">
              <a:solidFill>
                <a:srgbClr val="FF0000"/>
              </a:solidFill>
              <a:latin typeface="Arial" pitchFamily="34" charset="0"/>
              <a:cs typeface="Arial" pitchFamily="34" charset="0"/>
            </a:endParaRPr>
          </a:p>
        </p:txBody>
      </p:sp>
      <p:pic>
        <p:nvPicPr>
          <p:cNvPr id="5" name="Content Placeholder 4" descr="DSC_3975.JPG"/>
          <p:cNvPicPr>
            <a:picLocks noGrp="1" noChangeAspect="1"/>
          </p:cNvPicPr>
          <p:nvPr>
            <p:ph idx="1"/>
          </p:nvPr>
        </p:nvPicPr>
        <p:blipFill>
          <a:blip r:embed="rId3" cstate="print"/>
          <a:stretch>
            <a:fillRect/>
          </a:stretch>
        </p:blipFill>
        <p:spPr>
          <a:xfrm>
            <a:off x="1258761" y="1428750"/>
            <a:ext cx="6626478" cy="2209800"/>
          </a:xfrm>
        </p:spPr>
      </p:pic>
      <p:sp>
        <p:nvSpPr>
          <p:cNvPr id="4" name="Slide Number Placeholder 3"/>
          <p:cNvSpPr>
            <a:spLocks noGrp="1"/>
          </p:cNvSpPr>
          <p:nvPr>
            <p:ph type="sldNum" sz="quarter" idx="12"/>
          </p:nvPr>
        </p:nvSpPr>
        <p:spPr/>
        <p:txBody>
          <a:bodyPr/>
          <a:lstStyle/>
          <a:p>
            <a:fld id="{AE6C813C-CC55-44BD-B849-BA7AED3BDDF2}" type="slidenum">
              <a:rPr lang="en-US" smtClean="0"/>
              <a:pPr/>
              <a:t>21</a:t>
            </a:fld>
            <a:endParaRPr lang="en-US"/>
          </a:p>
        </p:txBody>
      </p:sp>
      <p:sp>
        <p:nvSpPr>
          <p:cNvPr id="6" name="TextBox 5"/>
          <p:cNvSpPr txBox="1"/>
          <p:nvPr/>
        </p:nvSpPr>
        <p:spPr>
          <a:xfrm>
            <a:off x="609600" y="4019550"/>
            <a:ext cx="8001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sz="2400" b="1" dirty="0" smtClean="0"/>
              <a:t>Another AU &amp; RC has come up at </a:t>
            </a:r>
            <a:r>
              <a:rPr lang="en-IN" sz="2400" b="1" dirty="0" err="1" smtClean="0"/>
              <a:t>Kirkee</a:t>
            </a:r>
            <a:r>
              <a:rPr lang="en-IN" sz="2400" b="1" dirty="0" smtClean="0"/>
              <a:t> Cantonment</a:t>
            </a:r>
            <a:endParaRPr lang="en-IN" sz="24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0550"/>
            <a:ext cx="8458200" cy="533400"/>
          </a:xfrm>
        </p:spPr>
        <p:txBody>
          <a:bodyPr tIns="34290">
            <a:normAutofit/>
          </a:bodyPr>
          <a:lstStyle/>
          <a:p>
            <a:pPr algn="ctr"/>
            <a:r>
              <a:rPr lang="en-US" sz="2700" b="1" dirty="0" smtClean="0">
                <a:solidFill>
                  <a:srgbClr val="FF0000"/>
                </a:solidFill>
                <a:latin typeface="arial(Headings)"/>
              </a:rPr>
              <a:t>AU &amp; RC – CONSERVATION OF RECORDS</a:t>
            </a:r>
            <a:endParaRPr lang="en-US" sz="2700" b="1" dirty="0">
              <a:solidFill>
                <a:srgbClr val="FF0000"/>
              </a:solidFill>
              <a:latin typeface="arial(Headings)"/>
            </a:endParaRPr>
          </a:p>
        </p:txBody>
      </p:sp>
      <p:sp>
        <p:nvSpPr>
          <p:cNvPr id="3" name="Content Placeholder 2"/>
          <p:cNvSpPr>
            <a:spLocks noGrp="1"/>
          </p:cNvSpPr>
          <p:nvPr>
            <p:ph idx="1"/>
          </p:nvPr>
        </p:nvSpPr>
        <p:spPr>
          <a:xfrm>
            <a:off x="838200" y="1352550"/>
            <a:ext cx="7763692" cy="3581400"/>
          </a:xfrm>
        </p:spPr>
        <p:txBody>
          <a:bodyPr lIns="68580" tIns="34290" rIns="68580" bIns="34290">
            <a:normAutofit/>
          </a:bodyPr>
          <a:lstStyle/>
          <a:p>
            <a:pPr>
              <a:spcAft>
                <a:spcPts val="900"/>
              </a:spcAft>
              <a:buNone/>
              <a:tabLst>
                <a:tab pos="4037410" algn="l"/>
              </a:tabLst>
            </a:pPr>
            <a:r>
              <a:rPr lang="en-US" b="1" u="sng" dirty="0" smtClean="0">
                <a:cs typeface="Arial" pitchFamily="34" charset="0"/>
              </a:rPr>
              <a:t>Progress on Conservation of Records</a:t>
            </a:r>
          </a:p>
          <a:p>
            <a:pPr>
              <a:spcAft>
                <a:spcPts val="900"/>
              </a:spcAft>
              <a:tabLst>
                <a:tab pos="4037410" algn="l"/>
              </a:tabLst>
            </a:pPr>
            <a:r>
              <a:rPr lang="en-US" dirty="0" smtClean="0">
                <a:cs typeface="Arial" pitchFamily="34" charset="0"/>
              </a:rPr>
              <a:t>Estimated Records			- 335 lakh pages</a:t>
            </a:r>
          </a:p>
          <a:p>
            <a:pPr>
              <a:tabLst>
                <a:tab pos="4037410" algn="l"/>
              </a:tabLst>
            </a:pPr>
            <a:r>
              <a:rPr lang="en-US" dirty="0" smtClean="0">
                <a:cs typeface="Arial" pitchFamily="34" charset="0"/>
              </a:rPr>
              <a:t>Damaged Records requiring</a:t>
            </a:r>
          </a:p>
          <a:p>
            <a:pPr>
              <a:spcAft>
                <a:spcPts val="900"/>
              </a:spcAft>
              <a:buNone/>
              <a:tabLst>
                <a:tab pos="4037410" algn="l"/>
              </a:tabLst>
            </a:pPr>
            <a:r>
              <a:rPr lang="en-US" dirty="0" smtClean="0">
                <a:cs typeface="Arial" pitchFamily="34" charset="0"/>
              </a:rPr>
              <a:t>    urgent repairs &amp; restoration    	- 50 lakh pages</a:t>
            </a:r>
          </a:p>
          <a:p>
            <a:pPr>
              <a:spcAft>
                <a:spcPts val="900"/>
              </a:spcAft>
              <a:tabLst>
                <a:tab pos="4037410" algn="l"/>
              </a:tabLst>
            </a:pPr>
            <a:r>
              <a:rPr lang="en-US" dirty="0" smtClean="0">
                <a:cs typeface="Arial" pitchFamily="34" charset="0"/>
              </a:rPr>
              <a:t>Pages repaired/ restored		- 17.09 lakh</a:t>
            </a:r>
            <a:endParaRPr lang="en-US" dirty="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57250"/>
            <a:ext cx="8077200" cy="457200"/>
          </a:xfrm>
        </p:spPr>
        <p:txBody>
          <a:bodyPr>
            <a:normAutofit fontScale="70000" lnSpcReduction="20000"/>
          </a:bodyPr>
          <a:lstStyle/>
          <a:p>
            <a:pPr algn="ctr">
              <a:buNone/>
            </a:pPr>
            <a:r>
              <a:rPr lang="en-US" sz="4000" b="1" dirty="0" smtClean="0">
                <a:solidFill>
                  <a:srgbClr val="FF0000"/>
                </a:solidFill>
                <a:latin typeface="Arial" pitchFamily="34" charset="0"/>
                <a:cs typeface="Arial" pitchFamily="34" charset="0"/>
              </a:rPr>
              <a:t>FUNCTIONS</a:t>
            </a:r>
            <a:r>
              <a:rPr lang="en-US" sz="4000" dirty="0" smtClean="0">
                <a:solidFill>
                  <a:srgbClr val="FF0000"/>
                </a:solidFill>
                <a:latin typeface="Arial" pitchFamily="34" charset="0"/>
                <a:cs typeface="Arial" pitchFamily="34" charset="0"/>
              </a:rPr>
              <a:t> </a:t>
            </a:r>
            <a:endParaRPr lang="en-US" b="1" u="sng" dirty="0">
              <a:solidFill>
                <a:srgbClr val="FF0000"/>
              </a:solidFill>
              <a:latin typeface="Arial" pitchFamily="34" charset="0"/>
              <a:cs typeface="Arial" pitchFamily="34" charset="0"/>
            </a:endParaRPr>
          </a:p>
        </p:txBody>
      </p:sp>
      <p:sp>
        <p:nvSpPr>
          <p:cNvPr id="6" name="TextBox 5"/>
          <p:cNvSpPr txBox="1"/>
          <p:nvPr/>
        </p:nvSpPr>
        <p:spPr>
          <a:xfrm>
            <a:off x="714348" y="1543051"/>
            <a:ext cx="8124852" cy="3662541"/>
          </a:xfrm>
          <a:prstGeom prst="rect">
            <a:avLst/>
          </a:prstGeom>
          <a:noFill/>
        </p:spPr>
        <p:txBody>
          <a:bodyPr wrap="square" rtlCol="0">
            <a:spAutoFit/>
          </a:bodyPr>
          <a:lstStyle/>
          <a:p>
            <a:pPr>
              <a:spcBef>
                <a:spcPts val="600"/>
              </a:spcBef>
              <a:spcAft>
                <a:spcPts val="600"/>
              </a:spcAft>
              <a:buFont typeface="Calibri" pitchFamily="34" charset="0"/>
              <a:buChar char="-"/>
            </a:pPr>
            <a:r>
              <a:rPr lang="en-US" sz="2400" dirty="0" smtClean="0">
                <a:solidFill>
                  <a:schemeClr val="tx2"/>
                </a:solidFill>
                <a:cs typeface="Arial" pitchFamily="34" charset="0"/>
              </a:rPr>
              <a:t>Backup </a:t>
            </a:r>
            <a:r>
              <a:rPr lang="en-US" sz="2400" dirty="0">
                <a:solidFill>
                  <a:schemeClr val="tx2"/>
                </a:solidFill>
                <a:cs typeface="Arial" pitchFamily="34" charset="0"/>
              </a:rPr>
              <a:t>facility</a:t>
            </a:r>
          </a:p>
          <a:p>
            <a:pPr>
              <a:spcBef>
                <a:spcPts val="600"/>
              </a:spcBef>
              <a:spcAft>
                <a:spcPts val="600"/>
              </a:spcAft>
              <a:buFont typeface="Calibri" pitchFamily="34" charset="0"/>
              <a:buChar char="-"/>
            </a:pPr>
            <a:r>
              <a:rPr lang="en-US" sz="2400" dirty="0" smtClean="0">
                <a:solidFill>
                  <a:schemeClr val="tx2"/>
                </a:solidFill>
                <a:cs typeface="Arial" pitchFamily="34" charset="0"/>
              </a:rPr>
              <a:t>Restoration &amp; Conservation </a:t>
            </a:r>
            <a:r>
              <a:rPr lang="en-US" sz="2400" dirty="0">
                <a:solidFill>
                  <a:schemeClr val="tx2"/>
                </a:solidFill>
                <a:cs typeface="Arial" pitchFamily="34" charset="0"/>
              </a:rPr>
              <a:t>of Records</a:t>
            </a:r>
          </a:p>
          <a:p>
            <a:pPr>
              <a:spcBef>
                <a:spcPts val="600"/>
              </a:spcBef>
              <a:spcAft>
                <a:spcPts val="600"/>
              </a:spcAft>
              <a:buFont typeface="Calibri" pitchFamily="34" charset="0"/>
              <a:buChar char="-"/>
            </a:pPr>
            <a:r>
              <a:rPr lang="en-US" sz="2400" dirty="0" smtClean="0">
                <a:solidFill>
                  <a:schemeClr val="tx2"/>
                </a:solidFill>
                <a:cs typeface="Arial" pitchFamily="34" charset="0"/>
              </a:rPr>
              <a:t>Advice </a:t>
            </a:r>
            <a:r>
              <a:rPr lang="en-US" sz="2400" dirty="0">
                <a:solidFill>
                  <a:schemeClr val="tx2"/>
                </a:solidFill>
                <a:cs typeface="Arial" pitchFamily="34" charset="0"/>
              </a:rPr>
              <a:t>on Record Management</a:t>
            </a:r>
          </a:p>
          <a:p>
            <a:pPr>
              <a:spcBef>
                <a:spcPts val="600"/>
              </a:spcBef>
              <a:spcAft>
                <a:spcPts val="600"/>
              </a:spcAft>
              <a:buFont typeface="Calibri" pitchFamily="34" charset="0"/>
              <a:buChar char="-"/>
            </a:pPr>
            <a:r>
              <a:rPr lang="en-US" sz="2400" dirty="0" smtClean="0">
                <a:solidFill>
                  <a:schemeClr val="tx2"/>
                </a:solidFill>
                <a:cs typeface="Arial" pitchFamily="34" charset="0"/>
              </a:rPr>
              <a:t>Training on records management</a:t>
            </a:r>
            <a:endParaRPr lang="en-US" sz="2400" dirty="0">
              <a:solidFill>
                <a:schemeClr val="tx2"/>
              </a:solidFill>
              <a:cs typeface="Arial" pitchFamily="34" charset="0"/>
            </a:endParaRPr>
          </a:p>
          <a:p>
            <a:pPr>
              <a:spcBef>
                <a:spcPts val="600"/>
              </a:spcBef>
              <a:spcAft>
                <a:spcPts val="600"/>
              </a:spcAft>
              <a:buFont typeface="Calibri" pitchFamily="34" charset="0"/>
              <a:buChar char="-"/>
            </a:pPr>
            <a:r>
              <a:rPr lang="en-US" sz="2400" dirty="0" smtClean="0">
                <a:solidFill>
                  <a:schemeClr val="tx2"/>
                </a:solidFill>
                <a:cs typeface="Arial" pitchFamily="34" charset="0"/>
              </a:rPr>
              <a:t>Tie-up </a:t>
            </a:r>
            <a:r>
              <a:rPr lang="en-US" sz="2400" dirty="0">
                <a:solidFill>
                  <a:schemeClr val="tx2"/>
                </a:solidFill>
                <a:cs typeface="Arial" pitchFamily="34" charset="0"/>
              </a:rPr>
              <a:t>with </a:t>
            </a:r>
            <a:r>
              <a:rPr lang="en-US" sz="2400" dirty="0" smtClean="0">
                <a:solidFill>
                  <a:schemeClr val="tx2"/>
                </a:solidFill>
                <a:cs typeface="Arial" pitchFamily="34" charset="0"/>
              </a:rPr>
              <a:t>National Archives (future activity)</a:t>
            </a:r>
          </a:p>
          <a:p>
            <a:pPr>
              <a:spcBef>
                <a:spcPts val="600"/>
              </a:spcBef>
              <a:spcAft>
                <a:spcPts val="600"/>
              </a:spcAft>
              <a:buFont typeface="Calibri" pitchFamily="34" charset="0"/>
              <a:buChar char="-"/>
            </a:pPr>
            <a:r>
              <a:rPr lang="en-US" sz="2400" dirty="0" smtClean="0">
                <a:solidFill>
                  <a:schemeClr val="tx2"/>
                </a:solidFill>
                <a:cs typeface="Arial" pitchFamily="34" charset="0"/>
              </a:rPr>
              <a:t>Undertake research (future activity)</a:t>
            </a:r>
          </a:p>
          <a:p>
            <a:pPr>
              <a:spcBef>
                <a:spcPts val="600"/>
              </a:spcBef>
              <a:spcAft>
                <a:spcPts val="600"/>
              </a:spcAft>
              <a:buFont typeface="Calibri" pitchFamily="34" charset="0"/>
              <a:buChar char="-"/>
            </a:pPr>
            <a:endParaRPr lang="en-US" sz="2800" b="1" dirty="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1550"/>
            <a:ext cx="8229600" cy="571500"/>
          </a:xfrm>
        </p:spPr>
        <p:txBody>
          <a:bodyPr>
            <a:normAutofit fontScale="90000"/>
          </a:bodyPr>
          <a:lstStyle/>
          <a:p>
            <a:pPr algn="ctr"/>
            <a:r>
              <a:rPr lang="en-US" sz="3800" b="1" dirty="0" smtClean="0">
                <a:solidFill>
                  <a:srgbClr val="FF0000"/>
                </a:solidFill>
                <a:latin typeface="Arial" pitchFamily="34" charset="0"/>
                <a:cs typeface="Arial" pitchFamily="34" charset="0"/>
              </a:rPr>
              <a:t>SURVEY</a:t>
            </a:r>
            <a:endParaRPr lang="en-US" sz="38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609600" y="1943100"/>
            <a:ext cx="7620000" cy="1943100"/>
          </a:xfrm>
        </p:spPr>
        <p:txBody>
          <a:bodyPr>
            <a:noAutofit/>
          </a:bodyPr>
          <a:lstStyle/>
          <a:p>
            <a:pPr>
              <a:spcBef>
                <a:spcPts val="1200"/>
              </a:spcBef>
              <a:spcAft>
                <a:spcPts val="1200"/>
              </a:spcAft>
            </a:pPr>
            <a:r>
              <a:rPr lang="en-US" dirty="0" smtClean="0">
                <a:latin typeface="Constantia" pitchFamily="18" charset="0"/>
                <a:cs typeface="Arial" pitchFamily="34" charset="0"/>
              </a:rPr>
              <a:t>Survey</a:t>
            </a:r>
            <a:r>
              <a:rPr lang="en-US" dirty="0">
                <a:latin typeface="Constantia" pitchFamily="18" charset="0"/>
                <a:cs typeface="Arial" pitchFamily="34" charset="0"/>
              </a:rPr>
              <a:t>, Demarcation and Verification of Defence Lands. Sanctioned on </a:t>
            </a:r>
            <a:r>
              <a:rPr lang="en-US" dirty="0" smtClean="0">
                <a:latin typeface="Constantia" pitchFamily="18" charset="0"/>
                <a:cs typeface="Arial" pitchFamily="34" charset="0"/>
              </a:rPr>
              <a:t>22.2.2011</a:t>
            </a:r>
            <a:endParaRPr lang="en-US" dirty="0">
              <a:latin typeface="Constantia" pitchFamily="18" charset="0"/>
              <a:cs typeface="Arial" pitchFamily="34" charset="0"/>
            </a:endParaRPr>
          </a:p>
        </p:txBody>
      </p:sp>
      <p:sp>
        <p:nvSpPr>
          <p:cNvPr id="4" name="Slide Number Placeholder 3"/>
          <p:cNvSpPr>
            <a:spLocks noGrp="1"/>
          </p:cNvSpPr>
          <p:nvPr>
            <p:ph type="sldNum" sz="quarter" idx="12"/>
          </p:nvPr>
        </p:nvSpPr>
        <p:spPr/>
        <p:txBody>
          <a:bodyPr/>
          <a:lstStyle/>
          <a:p>
            <a:fld id="{AE6C813C-CC55-44BD-B849-BA7AED3BDDF2}"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00100"/>
            <a:ext cx="8229600" cy="457200"/>
          </a:xfrm>
        </p:spPr>
        <p:txBody>
          <a:bodyPr>
            <a:normAutofit fontScale="90000"/>
          </a:bodyPr>
          <a:lstStyle/>
          <a:p>
            <a:pPr algn="ctr"/>
            <a:r>
              <a:rPr lang="en-US" sz="3600" b="1" dirty="0" smtClean="0">
                <a:solidFill>
                  <a:srgbClr val="FF0000"/>
                </a:solidFill>
                <a:latin typeface="arial(Headings)"/>
              </a:rPr>
              <a:t>PROGRESS OF SURVEY WORK</a:t>
            </a:r>
            <a:endParaRPr lang="en-US" sz="3600" b="1" dirty="0">
              <a:solidFill>
                <a:srgbClr val="FF0000"/>
              </a:solidFill>
              <a:latin typeface="arial(Headings)"/>
            </a:endParaRPr>
          </a:p>
        </p:txBody>
      </p:sp>
      <p:sp>
        <p:nvSpPr>
          <p:cNvPr id="3" name="Content Placeholder 2"/>
          <p:cNvSpPr>
            <a:spLocks noGrp="1"/>
          </p:cNvSpPr>
          <p:nvPr>
            <p:ph idx="1"/>
          </p:nvPr>
        </p:nvSpPr>
        <p:spPr>
          <a:xfrm>
            <a:off x="457200" y="1485900"/>
            <a:ext cx="8229600" cy="457200"/>
          </a:xfrm>
        </p:spPr>
        <p:txBody>
          <a:bodyPr>
            <a:normAutofit fontScale="92500" lnSpcReduction="10000"/>
          </a:bodyPr>
          <a:lstStyle/>
          <a:p>
            <a:pPr>
              <a:buNone/>
            </a:pPr>
            <a:r>
              <a:rPr lang="en-US" sz="2800" b="1" dirty="0" smtClean="0"/>
              <a:t>	</a:t>
            </a:r>
            <a:r>
              <a:rPr lang="en-US" sz="2800" b="1" dirty="0" smtClean="0">
                <a:solidFill>
                  <a:schemeClr val="accent1">
                    <a:lumMod val="75000"/>
                  </a:schemeClr>
                </a:solidFill>
              </a:rPr>
              <a:t>A. 	</a:t>
            </a:r>
            <a:r>
              <a:rPr lang="en-US" sz="2800" b="1" u="sng" dirty="0" smtClean="0">
                <a:solidFill>
                  <a:schemeClr val="accent1">
                    <a:lumMod val="75000"/>
                  </a:schemeClr>
                </a:solidFill>
              </a:rPr>
              <a:t>Outside Cantonments</a:t>
            </a:r>
          </a:p>
          <a:p>
            <a:pPr>
              <a:buNone/>
            </a:pPr>
            <a:endParaRPr lang="en-US" sz="2800" dirty="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4019359216"/>
              </p:ext>
            </p:extLst>
          </p:nvPr>
        </p:nvGraphicFramePr>
        <p:xfrm>
          <a:off x="685800" y="2017644"/>
          <a:ext cx="7924800" cy="2904214"/>
        </p:xfrm>
        <a:graphic>
          <a:graphicData uri="http://schemas.openxmlformats.org/drawingml/2006/table">
            <a:tbl>
              <a:tblPr firstRow="1" bandRow="1">
                <a:tableStyleId>{21E4AEA4-8DFA-4A89-87EB-49C32662AFE0}</a:tableStyleId>
              </a:tblPr>
              <a:tblGrid>
                <a:gridCol w="2641600"/>
                <a:gridCol w="2641600"/>
                <a:gridCol w="2641600"/>
              </a:tblGrid>
              <a:tr h="571500">
                <a:tc>
                  <a:txBody>
                    <a:bodyPr/>
                    <a:lstStyle/>
                    <a:p>
                      <a:r>
                        <a:rPr lang="en-US" sz="2400" b="0" dirty="0" smtClean="0">
                          <a:latin typeface="Constantia" pitchFamily="18" charset="0"/>
                          <a:cs typeface="Arial" pitchFamily="34" charset="0"/>
                        </a:rPr>
                        <a:t>Total Land</a:t>
                      </a:r>
                      <a:endParaRPr lang="en-US" sz="2400" b="0" dirty="0">
                        <a:latin typeface="Constantia" pitchFamily="18" charset="0"/>
                        <a:cs typeface="Arial" pitchFamily="34" charset="0"/>
                      </a:endParaRPr>
                    </a:p>
                  </a:txBody>
                  <a:tcPr marT="34290" marB="34290"/>
                </a:tc>
                <a:tc>
                  <a:txBody>
                    <a:bodyPr/>
                    <a:lstStyle/>
                    <a:p>
                      <a:r>
                        <a:rPr lang="en-US" sz="2400" b="0" dirty="0" smtClean="0">
                          <a:latin typeface="Constantia" pitchFamily="18" charset="0"/>
                          <a:cs typeface="Arial" pitchFamily="34" charset="0"/>
                        </a:rPr>
                        <a:t>Work Completed</a:t>
                      </a:r>
                      <a:endParaRPr lang="en-US" sz="2400" b="0" dirty="0">
                        <a:latin typeface="Constantia" pitchFamily="18" charset="0"/>
                        <a:cs typeface="Arial" pitchFamily="34" charset="0"/>
                      </a:endParaRPr>
                    </a:p>
                  </a:txBody>
                  <a:tcPr marT="34290" marB="34290"/>
                </a:tc>
                <a:tc>
                  <a:txBody>
                    <a:bodyPr/>
                    <a:lstStyle/>
                    <a:p>
                      <a:r>
                        <a:rPr lang="en-US" sz="2400" b="0" dirty="0" smtClean="0">
                          <a:latin typeface="Constantia" pitchFamily="18" charset="0"/>
                          <a:cs typeface="Arial" pitchFamily="34" charset="0"/>
                        </a:rPr>
                        <a:t>Percentage</a:t>
                      </a:r>
                      <a:endParaRPr lang="en-US" sz="2400" b="0" dirty="0">
                        <a:latin typeface="Constantia" pitchFamily="18" charset="0"/>
                        <a:cs typeface="Arial" pitchFamily="34" charset="0"/>
                      </a:endParaRPr>
                    </a:p>
                  </a:txBody>
                  <a:tcPr marT="34290" marB="34290"/>
                </a:tc>
              </a:tr>
              <a:tr h="800100">
                <a:tc>
                  <a:txBody>
                    <a:bodyPr/>
                    <a:lstStyle/>
                    <a:p>
                      <a:r>
                        <a:rPr lang="en-US" sz="2400" b="0" dirty="0" smtClean="0">
                          <a:latin typeface="Constantia" pitchFamily="18" charset="0"/>
                          <a:ea typeface="Verdana" pitchFamily="34" charset="0"/>
                          <a:cs typeface="Verdana" pitchFamily="34" charset="0"/>
                        </a:rPr>
                        <a:t>15,92,817.86</a:t>
                      </a:r>
                      <a:endParaRPr lang="en-US" sz="2400" b="0" dirty="0">
                        <a:latin typeface="Constantia" pitchFamily="18" charset="0"/>
                        <a:ea typeface="Verdana" pitchFamily="34" charset="0"/>
                        <a:cs typeface="Verdana" pitchFamily="34" charset="0"/>
                      </a:endParaRPr>
                    </a:p>
                  </a:txBody>
                  <a:tcPr marT="34290" marB="34290" anchor="ctr"/>
                </a:tc>
                <a:tc>
                  <a:txBody>
                    <a:bodyPr/>
                    <a:lstStyle/>
                    <a:p>
                      <a:r>
                        <a:rPr lang="en-US" sz="2400" b="0" dirty="0" smtClean="0">
                          <a:latin typeface="Constantia" pitchFamily="18" charset="0"/>
                          <a:ea typeface="Verdana" pitchFamily="34" charset="0"/>
                          <a:cs typeface="Verdana" pitchFamily="34" charset="0"/>
                        </a:rPr>
                        <a:t>15,70,617.36</a:t>
                      </a:r>
                      <a:endParaRPr lang="en-US" sz="2400" b="0" dirty="0">
                        <a:latin typeface="Constantia" pitchFamily="18" charset="0"/>
                        <a:ea typeface="Verdana" pitchFamily="34" charset="0"/>
                        <a:cs typeface="Verdana" pitchFamily="34" charset="0"/>
                      </a:endParaRPr>
                    </a:p>
                  </a:txBody>
                  <a:tcPr marT="34290" marB="34290" anchor="ctr"/>
                </a:tc>
                <a:tc>
                  <a:txBody>
                    <a:bodyPr/>
                    <a:lstStyle/>
                    <a:p>
                      <a:r>
                        <a:rPr lang="en-US" sz="2400" b="0" dirty="0" smtClean="0">
                          <a:latin typeface="Constantia" pitchFamily="18" charset="0"/>
                          <a:ea typeface="Verdana" pitchFamily="34" charset="0"/>
                          <a:cs typeface="Verdana" pitchFamily="34" charset="0"/>
                        </a:rPr>
                        <a:t>98.61</a:t>
                      </a:r>
                      <a:endParaRPr lang="en-US" sz="2400" b="0" dirty="0">
                        <a:latin typeface="Constantia" pitchFamily="18" charset="0"/>
                        <a:ea typeface="Verdana" pitchFamily="34" charset="0"/>
                        <a:cs typeface="Verdana" pitchFamily="34" charset="0"/>
                      </a:endParaRPr>
                    </a:p>
                  </a:txBody>
                  <a:tcPr marT="34290" marB="34290" anchor="ctr"/>
                </a:tc>
              </a:tr>
              <a:tr h="434340">
                <a:tc>
                  <a:txBody>
                    <a:bodyPr/>
                    <a:lstStyle/>
                    <a:p>
                      <a:endParaRPr lang="en-US" sz="2400" b="0" dirty="0">
                        <a:latin typeface="Constantia" pitchFamily="18" charset="0"/>
                        <a:ea typeface="Verdana" pitchFamily="34" charset="0"/>
                        <a:cs typeface="Verdana" pitchFamily="34" charset="0"/>
                      </a:endParaRPr>
                    </a:p>
                  </a:txBody>
                  <a:tcPr marT="34290" marB="34290" anchor="ctr"/>
                </a:tc>
                <a:tc>
                  <a:txBody>
                    <a:bodyPr/>
                    <a:lstStyle/>
                    <a:p>
                      <a:endParaRPr lang="en-US" sz="2400" b="0" dirty="0">
                        <a:latin typeface="Constantia" pitchFamily="18" charset="0"/>
                        <a:ea typeface="Verdana" pitchFamily="34" charset="0"/>
                        <a:cs typeface="Verdana" pitchFamily="34" charset="0"/>
                      </a:endParaRPr>
                    </a:p>
                  </a:txBody>
                  <a:tcPr marT="34290" marB="34290" anchor="ctr"/>
                </a:tc>
                <a:tc>
                  <a:txBody>
                    <a:bodyPr/>
                    <a:lstStyle/>
                    <a:p>
                      <a:endParaRPr lang="en-US" sz="2400" b="0" dirty="0">
                        <a:latin typeface="Constantia" pitchFamily="18" charset="0"/>
                        <a:ea typeface="Verdana" pitchFamily="34" charset="0"/>
                        <a:cs typeface="Verdana" pitchFamily="34" charset="0"/>
                      </a:endParaRPr>
                    </a:p>
                  </a:txBody>
                  <a:tcPr marT="34290" marB="34290" anchor="ctr"/>
                </a:tc>
              </a:tr>
              <a:tr h="1098274">
                <a:tc gridSpan="3">
                  <a:txBody>
                    <a:bodyPr/>
                    <a:lstStyle/>
                    <a:p>
                      <a:r>
                        <a:rPr lang="en-US" sz="2400" b="0" dirty="0" smtClean="0">
                          <a:latin typeface="Constantia" pitchFamily="18" charset="0"/>
                          <a:ea typeface="Verdana" pitchFamily="34" charset="0"/>
                          <a:cs typeface="Verdana" pitchFamily="34" charset="0"/>
                        </a:rPr>
                        <a:t>1110 Reports submitted by DEOs and 639 have been printed </a:t>
                      </a:r>
                      <a:endParaRPr lang="en-US" sz="2400" b="0" dirty="0">
                        <a:solidFill>
                          <a:srgbClr val="C00000"/>
                        </a:solidFill>
                        <a:latin typeface="Constantia" pitchFamily="18" charset="0"/>
                        <a:ea typeface="Verdana" pitchFamily="34" charset="0"/>
                        <a:cs typeface="Verdana" pitchFamily="34" charset="0"/>
                      </a:endParaRPr>
                    </a:p>
                  </a:txBody>
                  <a:tcPr marT="34290" marB="34290" anchor="ctr"/>
                </a:tc>
                <a:tc hMerge="1">
                  <a:txBody>
                    <a:bodyPr/>
                    <a:lstStyle/>
                    <a:p>
                      <a:endParaRPr lang="en-US" sz="2800" dirty="0"/>
                    </a:p>
                  </a:txBody>
                  <a:tcPr anchor="ctr"/>
                </a:tc>
                <a:tc hMerge="1">
                  <a:txBody>
                    <a:bodyPr/>
                    <a:lstStyle/>
                    <a:p>
                      <a:endParaRPr lang="en-US" sz="2800" dirty="0"/>
                    </a:p>
                  </a:txBody>
                  <a:tcPr anchor="ct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8229600" cy="514350"/>
          </a:xfrm>
        </p:spPr>
        <p:txBody>
          <a:bodyPr>
            <a:normAutofit fontScale="90000"/>
          </a:bodyPr>
          <a:lstStyle/>
          <a:p>
            <a:pPr algn="ctr"/>
            <a:r>
              <a:rPr lang="en-US" sz="3600" b="1" dirty="0" smtClean="0">
                <a:solidFill>
                  <a:srgbClr val="FF0000"/>
                </a:solidFill>
                <a:latin typeface="arial(Headings)"/>
              </a:rPr>
              <a:t>PROGRESS OF SURVEY WORK</a:t>
            </a:r>
            <a:endParaRPr lang="en-US" dirty="0">
              <a:solidFill>
                <a:srgbClr val="FF0000"/>
              </a:solidFill>
              <a:latin typeface="arial(Headings)"/>
            </a:endParaRPr>
          </a:p>
        </p:txBody>
      </p:sp>
      <p:sp>
        <p:nvSpPr>
          <p:cNvPr id="3" name="Content Placeholder 2"/>
          <p:cNvSpPr>
            <a:spLocks noGrp="1"/>
          </p:cNvSpPr>
          <p:nvPr>
            <p:ph idx="1"/>
          </p:nvPr>
        </p:nvSpPr>
        <p:spPr>
          <a:xfrm>
            <a:off x="381000" y="1257300"/>
            <a:ext cx="8610600" cy="400050"/>
          </a:xfrm>
        </p:spPr>
        <p:txBody>
          <a:bodyPr>
            <a:normAutofit fontScale="85000" lnSpcReduction="20000"/>
          </a:bodyPr>
          <a:lstStyle/>
          <a:p>
            <a:pPr marL="514350" indent="-514350">
              <a:buAutoNum type="alphaUcPeriod" startAt="2"/>
            </a:pPr>
            <a:r>
              <a:rPr lang="en-US" sz="2800" b="1" u="sng" dirty="0" smtClean="0">
                <a:solidFill>
                  <a:srgbClr val="002060"/>
                </a:solidFill>
              </a:rPr>
              <a:t>Inside Cantonments</a:t>
            </a:r>
            <a:r>
              <a:rPr lang="en-US" sz="2800" b="1" dirty="0" smtClean="0">
                <a:solidFill>
                  <a:srgbClr val="002060"/>
                </a:solidFill>
              </a:rPr>
              <a:t>	</a:t>
            </a:r>
          </a:p>
          <a:p>
            <a:pPr marL="514350" indent="-514350">
              <a:buNone/>
            </a:pPr>
            <a:endParaRPr lang="en-US" sz="2400" b="1" dirty="0">
              <a:solidFill>
                <a:srgbClr val="00206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2867157044"/>
              </p:ext>
            </p:extLst>
          </p:nvPr>
        </p:nvGraphicFramePr>
        <p:xfrm>
          <a:off x="1676401" y="1885950"/>
          <a:ext cx="6324598" cy="2303145"/>
        </p:xfrm>
        <a:graphic>
          <a:graphicData uri="http://schemas.openxmlformats.org/drawingml/2006/table">
            <a:tbl>
              <a:tblPr firstRow="1" bandRow="1">
                <a:tableStyleId>{21E4AEA4-8DFA-4A89-87EB-49C32662AFE0}</a:tableStyleId>
              </a:tblPr>
              <a:tblGrid>
                <a:gridCol w="2079320"/>
                <a:gridCol w="2079320"/>
                <a:gridCol w="2165958"/>
              </a:tblGrid>
              <a:tr h="1531620">
                <a:tc>
                  <a:txBody>
                    <a:bodyPr/>
                    <a:lstStyle/>
                    <a:p>
                      <a:r>
                        <a:rPr lang="en-US" sz="2400" dirty="0" smtClean="0"/>
                        <a:t>Physical Survey Completed</a:t>
                      </a:r>
                      <a:endParaRPr lang="en-US" sz="2400" b="1" dirty="0"/>
                    </a:p>
                  </a:txBody>
                  <a:tcPr marT="34290" marB="34290"/>
                </a:tc>
                <a:tc>
                  <a:txBody>
                    <a:bodyPr/>
                    <a:lstStyle/>
                    <a:p>
                      <a:r>
                        <a:rPr lang="en-US" sz="2400" dirty="0" smtClean="0"/>
                        <a:t>Reports Released</a:t>
                      </a:r>
                      <a:endParaRPr lang="en-US" sz="2400" b="1" dirty="0"/>
                    </a:p>
                  </a:txBody>
                  <a:tcPr marT="34290" marB="34290"/>
                </a:tc>
                <a:tc>
                  <a:txBody>
                    <a:bodyPr/>
                    <a:lstStyle/>
                    <a:p>
                      <a:r>
                        <a:rPr lang="en-US" sz="2400" dirty="0" smtClean="0"/>
                        <a:t>Draft Reports prepared</a:t>
                      </a:r>
                      <a:endParaRPr lang="en-US" sz="2400" b="1" dirty="0"/>
                    </a:p>
                  </a:txBody>
                  <a:tcPr marT="34290" marB="34290"/>
                </a:tc>
              </a:tr>
              <a:tr h="771525">
                <a:tc>
                  <a:txBody>
                    <a:bodyPr/>
                    <a:lstStyle/>
                    <a:p>
                      <a:pPr algn="ctr"/>
                      <a:r>
                        <a:rPr lang="en-US" sz="3200" dirty="0" smtClean="0"/>
                        <a:t>62</a:t>
                      </a:r>
                      <a:endParaRPr lang="en-US" sz="3200" dirty="0"/>
                    </a:p>
                  </a:txBody>
                  <a:tcPr marT="34290" marB="34290"/>
                </a:tc>
                <a:tc>
                  <a:txBody>
                    <a:bodyPr/>
                    <a:lstStyle/>
                    <a:p>
                      <a:pPr algn="ctr"/>
                      <a:r>
                        <a:rPr lang="en-US" sz="3200" dirty="0" smtClean="0"/>
                        <a:t>33</a:t>
                      </a:r>
                      <a:endParaRPr lang="en-US" sz="3200" dirty="0"/>
                    </a:p>
                  </a:txBody>
                  <a:tcPr marT="34290" marB="34290"/>
                </a:tc>
                <a:tc>
                  <a:txBody>
                    <a:bodyPr/>
                    <a:lstStyle/>
                    <a:p>
                      <a:pPr algn="ctr"/>
                      <a:r>
                        <a:rPr lang="en-US" sz="3200" dirty="0" smtClean="0"/>
                        <a:t>29</a:t>
                      </a:r>
                      <a:endParaRPr lang="en-US" sz="3200" dirty="0"/>
                    </a:p>
                  </a:txBody>
                  <a:tcPr marT="34290" marB="34290"/>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smtClean="0">
                <a:solidFill>
                  <a:srgbClr val="FF0000"/>
                </a:solidFill>
              </a:rPr>
              <a:t>Survey/Defence Land Details not to be shared in Public Domain</a:t>
            </a:r>
            <a:endParaRPr lang="en-IN" sz="3200" dirty="0">
              <a:solidFill>
                <a:srgbClr val="FF0000"/>
              </a:solidFill>
            </a:endParaRPr>
          </a:p>
        </p:txBody>
      </p:sp>
      <p:sp>
        <p:nvSpPr>
          <p:cNvPr id="3" name="Content Placeholder 2"/>
          <p:cNvSpPr>
            <a:spLocks noGrp="1"/>
          </p:cNvSpPr>
          <p:nvPr>
            <p:ph idx="1"/>
          </p:nvPr>
        </p:nvSpPr>
        <p:spPr/>
        <p:txBody>
          <a:bodyPr/>
          <a:lstStyle/>
          <a:p>
            <a:r>
              <a:rPr lang="en-IN" dirty="0" smtClean="0"/>
              <a:t>Defence Land Survey : To ensure that the Land records mirror the ground reality.</a:t>
            </a:r>
          </a:p>
          <a:p>
            <a:r>
              <a:rPr lang="en-IN" dirty="0" smtClean="0"/>
              <a:t>This is an internal exercise within MoD and shared with the Services.</a:t>
            </a:r>
          </a:p>
          <a:p>
            <a:r>
              <a:rPr lang="en-IN" dirty="0" smtClean="0"/>
              <a:t>These are the first time surveys. Many issues brought out in the reports are yet to be resolved. Hence , they can not be made public.</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smtClean="0">
                <a:solidFill>
                  <a:srgbClr val="FF0000"/>
                </a:solidFill>
              </a:rPr>
              <a:t>Defence Land Data Can not be put in public domain</a:t>
            </a:r>
            <a:endParaRPr lang="en-IN" sz="32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IN" dirty="0" smtClean="0"/>
              <a:t>Sanctity of defence land data may be compromised if placed on public domain or internet.</a:t>
            </a:r>
          </a:p>
          <a:p>
            <a:r>
              <a:rPr lang="en-IN" dirty="0" smtClean="0"/>
              <a:t>This aspect of  non-sharing of defence land data in public has been conveyed by MoD to DEA after consulting the armed forces.</a:t>
            </a:r>
          </a:p>
          <a:p>
            <a:r>
              <a:rPr lang="en-IN" dirty="0" smtClean="0"/>
              <a:t>The survey reports, bulk land data and maps in respect of defence land are of strategic importance and can not be shared in security and national interests.</a:t>
            </a:r>
          </a:p>
          <a:p>
            <a:r>
              <a:rPr lang="en-IN" dirty="0" smtClean="0"/>
              <a:t>The information is always available to the authorised persons and residents through the field offices and shared by the Heads of Offices and  CPIOs with  individuals concerned.</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n w="0"/>
                <a:solidFill>
                  <a:srgbClr val="FF0000"/>
                </a:solidFill>
                <a:effectLst>
                  <a:outerShdw blurRad="38100" dist="25400" dir="5400000" algn="ctr" rotWithShape="0">
                    <a:srgbClr val="6E747A">
                      <a:alpha val="43000"/>
                    </a:srgbClr>
                  </a:outerShdw>
                </a:effectLst>
                <a:latin typeface="Constantia" pitchFamily="18" charset="0"/>
              </a:rPr>
              <a:t>Geo Referencing of Surveyed Maps using BHUVAN Application</a:t>
            </a:r>
            <a:endParaRPr lang="en-IN" sz="3200" dirty="0">
              <a:solidFill>
                <a:srgbClr val="FF0000"/>
              </a:solidFill>
              <a:latin typeface="Constantia"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t>Different methods/ instruments were used for Survey of </a:t>
            </a:r>
            <a:r>
              <a:rPr lang="en-US" dirty="0" err="1" smtClean="0"/>
              <a:t>Defence</a:t>
            </a:r>
            <a:r>
              <a:rPr lang="en-US" dirty="0" smtClean="0"/>
              <a:t> Land as per the requirement, resulting in digital  survey maps of in different Coordinate systems . </a:t>
            </a:r>
          </a:p>
          <a:p>
            <a:r>
              <a:rPr lang="en-US" dirty="0" smtClean="0"/>
              <a:t> </a:t>
            </a:r>
            <a:r>
              <a:rPr lang="en-US" dirty="0" err="1" smtClean="0"/>
              <a:t>Bhuvan</a:t>
            </a:r>
            <a:r>
              <a:rPr lang="en-US" dirty="0" smtClean="0"/>
              <a:t>  is a software developed by </a:t>
            </a:r>
            <a:r>
              <a:rPr lang="en-US" b="1" dirty="0" smtClean="0">
                <a:solidFill>
                  <a:srgbClr val="7030A0"/>
                </a:solidFill>
              </a:rPr>
              <a:t>ISRO</a:t>
            </a:r>
            <a:r>
              <a:rPr lang="en-US" dirty="0" smtClean="0"/>
              <a:t> which allows users to explore their maps or spatial data on 2D/3D based on </a:t>
            </a:r>
            <a:r>
              <a:rPr lang="en-US" dirty="0" smtClean="0">
                <a:solidFill>
                  <a:srgbClr val="7030A0"/>
                </a:solidFill>
              </a:rPr>
              <a:t>satellite</a:t>
            </a:r>
            <a:r>
              <a:rPr lang="en-US" dirty="0" smtClean="0"/>
              <a:t> imageries. It is limited to view the data on INDIA. It also acts as a platform for hosting government data.</a:t>
            </a:r>
          </a:p>
          <a:p>
            <a:endParaRPr lang="en-US" dirty="0" smtClean="0"/>
          </a:p>
          <a:p>
            <a:r>
              <a:rPr lang="en-US" dirty="0" smtClean="0"/>
              <a:t>Following exercises are being carried out in the department with the help of NRSC Hyderabad</a:t>
            </a:r>
          </a:p>
          <a:p>
            <a:pPr lvl="1"/>
            <a:r>
              <a:rPr lang="en-US" dirty="0" smtClean="0"/>
              <a:t>Trainings for the officers and staff</a:t>
            </a:r>
          </a:p>
          <a:p>
            <a:pPr lvl="1"/>
            <a:r>
              <a:rPr lang="en-US" dirty="0" smtClean="0"/>
              <a:t>Assigning geo-coordinates to the surveyed maps using </a:t>
            </a:r>
            <a:r>
              <a:rPr lang="en-US" dirty="0" err="1" smtClean="0"/>
              <a:t>Bhuvan</a:t>
            </a:r>
            <a:r>
              <a:rPr lang="en-US" dirty="0" smtClean="0"/>
              <a:t> application in phase wise manner  started in-house.</a:t>
            </a:r>
          </a:p>
          <a:p>
            <a:pPr lvl="1"/>
            <a:r>
              <a:rPr lang="en-US" dirty="0" smtClean="0"/>
              <a:t>Superimposed maps having Geo Coordinates will be integrated with </a:t>
            </a:r>
            <a:r>
              <a:rPr lang="en-US" dirty="0" err="1" smtClean="0"/>
              <a:t>Raksha</a:t>
            </a:r>
            <a:r>
              <a:rPr lang="en-US" dirty="0" smtClean="0"/>
              <a:t> </a:t>
            </a:r>
            <a:r>
              <a:rPr lang="en-US" dirty="0" err="1" smtClean="0"/>
              <a:t>Bhoomi</a:t>
            </a:r>
            <a:r>
              <a:rPr lang="en-US" dirty="0" smtClean="0"/>
              <a:t> 5.0 Land Record System. </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948843" y="685800"/>
            <a:ext cx="3414450" cy="895350"/>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4F81BD"/>
                </a:solidFill>
                <a:effectLst/>
                <a:latin typeface="Calibri" pitchFamily="34" charset="0"/>
                <a:cs typeface="Arial" pitchFamily="34" charset="0"/>
              </a:rPr>
              <a:t>Directorate General Defence Estates</a:t>
            </a:r>
            <a:endParaRPr kumimoji="0" lang="en-US" sz="2800"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51" name="AutoShape 3"/>
          <p:cNvCxnSpPr>
            <a:cxnSpLocks noChangeShapeType="1"/>
            <a:endCxn id="2055" idx="0"/>
          </p:cNvCxnSpPr>
          <p:nvPr/>
        </p:nvCxnSpPr>
        <p:spPr bwMode="auto">
          <a:xfrm>
            <a:off x="4565536" y="1414974"/>
            <a:ext cx="6467" cy="928176"/>
          </a:xfrm>
          <a:prstGeom prst="straightConnector1">
            <a:avLst/>
          </a:prstGeom>
          <a:noFill/>
          <a:ln w="25400">
            <a:solidFill>
              <a:srgbClr val="4BACC6"/>
            </a:solidFill>
            <a:round/>
            <a:headEnd/>
            <a:tailEnd/>
          </a:ln>
        </p:spPr>
      </p:cxnSp>
      <p:sp>
        <p:nvSpPr>
          <p:cNvPr id="2052" name="Oval 4"/>
          <p:cNvSpPr>
            <a:spLocks noChangeArrowheads="1"/>
          </p:cNvSpPr>
          <p:nvPr/>
        </p:nvSpPr>
        <p:spPr bwMode="auto">
          <a:xfrm>
            <a:off x="6629400" y="1543051"/>
            <a:ext cx="1629624" cy="648155"/>
          </a:xfrm>
          <a:prstGeom prst="ellipse">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i="0" u="none" strike="noStrike" cap="none" normalizeH="0" baseline="0" dirty="0" smtClean="0">
                <a:ln>
                  <a:noFill/>
                </a:ln>
                <a:solidFill>
                  <a:schemeClr val="accent1">
                    <a:lumMod val="75000"/>
                  </a:schemeClr>
                </a:solidFill>
                <a:effectLst/>
                <a:latin typeface="Calibri" pitchFamily="34" charset="0"/>
                <a:cs typeface="Arial" pitchFamily="34" charset="0"/>
              </a:rPr>
              <a:t>NIDEM</a:t>
            </a:r>
            <a:endParaRPr kumimoji="0" lang="en-US" sz="240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cxnSp>
        <p:nvCxnSpPr>
          <p:cNvPr id="2053" name="AutoShape 5"/>
          <p:cNvCxnSpPr>
            <a:cxnSpLocks noChangeShapeType="1"/>
          </p:cNvCxnSpPr>
          <p:nvPr/>
        </p:nvCxnSpPr>
        <p:spPr bwMode="auto">
          <a:xfrm>
            <a:off x="4572003" y="1885950"/>
            <a:ext cx="2017629" cy="0"/>
          </a:xfrm>
          <a:prstGeom prst="straightConnector1">
            <a:avLst/>
          </a:prstGeom>
          <a:noFill/>
          <a:ln w="25400">
            <a:solidFill>
              <a:srgbClr val="4BACC6"/>
            </a:solidFill>
            <a:round/>
            <a:headEnd/>
            <a:tailEnd/>
          </a:ln>
        </p:spPr>
      </p:cxnSp>
      <p:sp>
        <p:nvSpPr>
          <p:cNvPr id="2055" name="AutoShape 7"/>
          <p:cNvSpPr>
            <a:spLocks noChangeArrowheads="1"/>
          </p:cNvSpPr>
          <p:nvPr/>
        </p:nvSpPr>
        <p:spPr bwMode="auto">
          <a:xfrm>
            <a:off x="814812" y="2343150"/>
            <a:ext cx="7514376" cy="1257300"/>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4F81BD"/>
                </a:solidFill>
                <a:effectLst/>
                <a:latin typeface="Calibri" pitchFamily="34" charset="0"/>
                <a:cs typeface="Arial" pitchFamily="34" charset="0"/>
              </a:rPr>
              <a:t> Directorates</a:t>
            </a:r>
            <a:endParaRPr kumimoji="0" lang="en-US" sz="2800"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AutoShape 9"/>
          <p:cNvSpPr>
            <a:spLocks noChangeArrowheads="1"/>
          </p:cNvSpPr>
          <p:nvPr/>
        </p:nvSpPr>
        <p:spPr bwMode="auto">
          <a:xfrm>
            <a:off x="0" y="3205597"/>
            <a:ext cx="1338146" cy="108065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4F81BD"/>
                </a:solidFill>
                <a:effectLst/>
                <a:latin typeface="Calibri" pitchFamily="34" charset="0"/>
                <a:cs typeface="Arial" pitchFamily="34" charset="0"/>
              </a:rPr>
              <a:t>Central Command Lucknow</a:t>
            </a:r>
            <a:r>
              <a:rPr kumimoji="0" lang="en-US" sz="1100" b="1" i="0" u="none" strike="noStrike" cap="none" normalizeH="0" baseline="0" dirty="0" smtClean="0">
                <a:ln>
                  <a:noFill/>
                </a:ln>
                <a:solidFill>
                  <a:srgbClr val="4F81BD"/>
                </a:solidFill>
                <a:effectLst/>
                <a:latin typeface="Calibri" pitchFamily="34" charset="0"/>
                <a:cs typeface="Arial" pitchFamily="34" charset="0"/>
              </a:rPr>
              <a:t> </a:t>
            </a:r>
            <a:endParaRPr kumimoji="0" lang="en-US" sz="1100"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AutoShape 10"/>
          <p:cNvSpPr>
            <a:spLocks noChangeArrowheads="1"/>
          </p:cNvSpPr>
          <p:nvPr/>
        </p:nvSpPr>
        <p:spPr bwMode="auto">
          <a:xfrm>
            <a:off x="1524000" y="3205597"/>
            <a:ext cx="1338146" cy="108065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4F81BD"/>
                </a:solidFill>
                <a:effectLst/>
                <a:latin typeface="Calibri" pitchFamily="34" charset="0"/>
                <a:cs typeface="Arial" pitchFamily="34" charset="0"/>
              </a:rPr>
              <a:t>Eastern </a:t>
            </a:r>
            <a:r>
              <a:rPr kumimoji="0" lang="en-US" b="1" i="0" u="none" strike="noStrike" cap="none" normalizeH="0" baseline="0" dirty="0" err="1" smtClean="0">
                <a:ln>
                  <a:noFill/>
                </a:ln>
                <a:solidFill>
                  <a:srgbClr val="4F81BD"/>
                </a:solidFill>
                <a:effectLst/>
                <a:latin typeface="Calibri" pitchFamily="34" charset="0"/>
                <a:cs typeface="Arial" pitchFamily="34" charset="0"/>
              </a:rPr>
              <a:t>CommandKolkata</a:t>
            </a:r>
            <a:r>
              <a:rPr kumimoji="0" lang="en-US" b="1" i="0" u="none" strike="noStrike" cap="none" normalizeH="0" baseline="0" dirty="0" smtClean="0">
                <a:ln>
                  <a:noFill/>
                </a:ln>
                <a:solidFill>
                  <a:srgbClr val="4F81BD"/>
                </a:solidFill>
                <a:effectLst/>
                <a:latin typeface="Calibri" pitchFamily="34" charset="0"/>
                <a:cs typeface="Arial" pitchFamily="34" charset="0"/>
              </a:rPr>
              <a:t> </a:t>
            </a:r>
            <a:endParaRPr kumimoji="0" lang="en-US"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AutoShape 11"/>
          <p:cNvSpPr>
            <a:spLocks noChangeArrowheads="1"/>
          </p:cNvSpPr>
          <p:nvPr/>
        </p:nvSpPr>
        <p:spPr bwMode="auto">
          <a:xfrm>
            <a:off x="3048000" y="3205597"/>
            <a:ext cx="1338146" cy="108065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4F81BD"/>
                </a:solidFill>
                <a:effectLst/>
                <a:latin typeface="Calibri" pitchFamily="34" charset="0"/>
                <a:cs typeface="Arial" pitchFamily="34" charset="0"/>
              </a:rPr>
              <a:t>Northern Command Jammu</a:t>
            </a:r>
            <a:r>
              <a:rPr kumimoji="0" lang="en-US" sz="1100" b="1" i="0" u="none" strike="noStrike" cap="none" normalizeH="0" baseline="0" dirty="0" smtClean="0">
                <a:ln>
                  <a:noFill/>
                </a:ln>
                <a:solidFill>
                  <a:srgbClr val="4F81BD"/>
                </a:solidFill>
                <a:effectLst/>
                <a:latin typeface="Calibri" pitchFamily="34" charset="0"/>
                <a:cs typeface="Arial" pitchFamily="34" charset="0"/>
              </a:rPr>
              <a:t> </a:t>
            </a:r>
            <a:endParaRPr kumimoji="0" lang="en-US" sz="1100"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AutoShape 12"/>
          <p:cNvSpPr>
            <a:spLocks noChangeArrowheads="1"/>
          </p:cNvSpPr>
          <p:nvPr/>
        </p:nvSpPr>
        <p:spPr bwMode="auto">
          <a:xfrm>
            <a:off x="4572000" y="3205597"/>
            <a:ext cx="1338146" cy="108065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4F81BD"/>
                </a:solidFill>
                <a:effectLst/>
                <a:latin typeface="Calibri" pitchFamily="34" charset="0"/>
                <a:cs typeface="Arial" pitchFamily="34" charset="0"/>
              </a:rPr>
              <a:t>Southern </a:t>
            </a:r>
            <a:r>
              <a:rPr kumimoji="0" lang="en-US" b="1" i="0" u="none" strike="noStrike" cap="none" normalizeH="0" baseline="0" dirty="0" err="1" smtClean="0">
                <a:ln>
                  <a:noFill/>
                </a:ln>
                <a:solidFill>
                  <a:srgbClr val="4F81BD"/>
                </a:solidFill>
                <a:effectLst/>
                <a:latin typeface="Calibri" pitchFamily="34" charset="0"/>
                <a:cs typeface="Arial" pitchFamily="34" charset="0"/>
              </a:rPr>
              <a:t>CommandPune</a:t>
            </a:r>
            <a:endParaRPr kumimoji="0" lang="en-US"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AutoShape 13"/>
          <p:cNvSpPr>
            <a:spLocks noChangeArrowheads="1"/>
          </p:cNvSpPr>
          <p:nvPr/>
        </p:nvSpPr>
        <p:spPr bwMode="auto">
          <a:xfrm>
            <a:off x="6096000" y="3205597"/>
            <a:ext cx="1338146" cy="108065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4F81BD"/>
                </a:solidFill>
                <a:effectLst/>
                <a:latin typeface="Calibri" pitchFamily="34" charset="0"/>
                <a:cs typeface="Arial" pitchFamily="34" charset="0"/>
              </a:rPr>
              <a:t>South Western Command </a:t>
            </a:r>
            <a:r>
              <a:rPr kumimoji="0" lang="en-US" sz="1600" b="1" i="0" u="none" strike="noStrike" cap="none" normalizeH="0" baseline="0" dirty="0" err="1" smtClean="0">
                <a:ln>
                  <a:noFill/>
                </a:ln>
                <a:solidFill>
                  <a:srgbClr val="4F81BD"/>
                </a:solidFill>
                <a:effectLst/>
                <a:latin typeface="Calibri" pitchFamily="34" charset="0"/>
                <a:cs typeface="Arial" pitchFamily="34" charset="0"/>
              </a:rPr>
              <a:t>Jaipur</a:t>
            </a:r>
            <a:r>
              <a:rPr kumimoji="0" lang="en-US" sz="1600" b="1" i="0" u="none" strike="noStrike" cap="none" normalizeH="0" baseline="0" dirty="0" smtClean="0">
                <a:ln>
                  <a:noFill/>
                </a:ln>
                <a:solidFill>
                  <a:srgbClr val="4F81BD"/>
                </a:solidFill>
                <a:effectLst/>
                <a:latin typeface="Calibri" pitchFamily="34" charset="0"/>
                <a:cs typeface="Arial" pitchFamily="34" charset="0"/>
              </a:rPr>
              <a:t> </a:t>
            </a:r>
            <a:endParaRPr kumimoji="0" lang="en-US" sz="1600"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AutoShape 14"/>
          <p:cNvSpPr>
            <a:spLocks noChangeArrowheads="1"/>
          </p:cNvSpPr>
          <p:nvPr/>
        </p:nvSpPr>
        <p:spPr bwMode="auto">
          <a:xfrm>
            <a:off x="7620000" y="3205597"/>
            <a:ext cx="1371600" cy="1080655"/>
          </a:xfrm>
          <a:prstGeom prst="roundRect">
            <a:avLst>
              <a:gd name="adj" fmla="val 12396"/>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4F81BD"/>
                </a:solidFill>
                <a:effectLst/>
                <a:latin typeface="Calibri" pitchFamily="34" charset="0"/>
                <a:cs typeface="Arial" pitchFamily="34" charset="0"/>
              </a:rPr>
              <a:t>Western Command Chandigarh </a:t>
            </a:r>
            <a:endParaRPr kumimoji="0" lang="en-US" b="0" i="0" u="none" strike="noStrike" cap="none" normalizeH="0" baseline="0" dirty="0" smtClean="0">
              <a:ln>
                <a:noFill/>
              </a:ln>
              <a:solidFill>
                <a:srgbClr val="4F81B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838200" y="447675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62 CANTT BOARDS</a:t>
            </a:r>
            <a:endParaRPr lang="en-US" b="1" dirty="0"/>
          </a:p>
        </p:txBody>
      </p:sp>
      <p:sp>
        <p:nvSpPr>
          <p:cNvPr id="20" name="Rectangle 19"/>
          <p:cNvSpPr/>
          <p:nvPr/>
        </p:nvSpPr>
        <p:spPr>
          <a:xfrm>
            <a:off x="3733800" y="4572000"/>
            <a:ext cx="19812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37 DE CIRCLES</a:t>
            </a:r>
            <a:endParaRPr lang="en-US" b="1" dirty="0"/>
          </a:p>
        </p:txBody>
      </p:sp>
      <p:sp>
        <p:nvSpPr>
          <p:cNvPr id="21" name="Rectangle 20"/>
          <p:cNvSpPr/>
          <p:nvPr/>
        </p:nvSpPr>
        <p:spPr>
          <a:xfrm>
            <a:off x="6477000" y="4572000"/>
            <a:ext cx="19812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 ADEOs (Ind.)</a:t>
            </a:r>
            <a:endParaRPr lang="en-US" b="1" dirty="0"/>
          </a:p>
        </p:txBody>
      </p:sp>
      <p:sp>
        <p:nvSpPr>
          <p:cNvPr id="24" name="Rectangle 23"/>
          <p:cNvSpPr/>
          <p:nvPr/>
        </p:nvSpPr>
        <p:spPr>
          <a:xfrm>
            <a:off x="457200" y="171450"/>
            <a:ext cx="8229600" cy="4000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ORGANISATIONAL STRUCTURE</a:t>
            </a:r>
            <a:endParaRPr lang="en-US"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94"/>
            <a:ext cx="7886700" cy="994172"/>
          </a:xfrm>
        </p:spPr>
        <p:txBody>
          <a:bodyPr tIns="34290">
            <a:normAutofit/>
          </a:bodyPr>
          <a:lstStyle/>
          <a:p>
            <a:r>
              <a:rPr lang="en-US" sz="3200" dirty="0" smtClean="0">
                <a:solidFill>
                  <a:srgbClr val="FF0000"/>
                </a:solidFill>
                <a:latin typeface="+mn-lt"/>
                <a:cs typeface="Arial" panose="020B0604020202020204" pitchFamily="34" charset="0"/>
              </a:rPr>
              <a:t>Why Geo Coordinates?</a:t>
            </a:r>
            <a:endParaRPr lang="en-US" sz="3200" dirty="0">
              <a:solidFill>
                <a:srgbClr val="FF0000"/>
              </a:solidFill>
              <a:latin typeface="+mn-lt"/>
              <a:cs typeface="Arial" panose="020B0604020202020204" pitchFamily="34" charset="0"/>
            </a:endParaRPr>
          </a:p>
        </p:txBody>
      </p:sp>
      <p:sp>
        <p:nvSpPr>
          <p:cNvPr id="3" name="Content Placeholder 2"/>
          <p:cNvSpPr>
            <a:spLocks noGrp="1"/>
          </p:cNvSpPr>
          <p:nvPr>
            <p:ph idx="1"/>
          </p:nvPr>
        </p:nvSpPr>
        <p:spPr>
          <a:xfrm>
            <a:off x="628650" y="1130301"/>
            <a:ext cx="8286750" cy="3727449"/>
          </a:xfrm>
        </p:spPr>
        <p:txBody>
          <a:bodyPr lIns="68580" tIns="34290" rIns="68580" bIns="34290">
            <a:normAutofit fontScale="92500" lnSpcReduction="20000"/>
          </a:bodyPr>
          <a:lstStyle/>
          <a:p>
            <a:r>
              <a:rPr lang="en-US" dirty="0" smtClean="0"/>
              <a:t>Geo Coordinates are required for locating maps with Real World coordinates that can be used in Geographic Information System(GIS).</a:t>
            </a:r>
          </a:p>
          <a:p>
            <a:r>
              <a:rPr lang="en-US" dirty="0" smtClean="0"/>
              <a:t>With the help of GIS many decision making system can be developed like</a:t>
            </a:r>
          </a:p>
          <a:p>
            <a:pPr lvl="1"/>
            <a:r>
              <a:rPr lang="en-US" dirty="0" smtClean="0"/>
              <a:t>Town Planning ,Infrastructure </a:t>
            </a:r>
            <a:r>
              <a:rPr lang="en-US" dirty="0"/>
              <a:t>Development </a:t>
            </a:r>
            <a:endParaRPr lang="en-US" dirty="0" smtClean="0"/>
          </a:p>
          <a:p>
            <a:pPr lvl="1"/>
            <a:r>
              <a:rPr lang="en-US" dirty="0" smtClean="0"/>
              <a:t>Encroachment Monitoring</a:t>
            </a:r>
          </a:p>
          <a:p>
            <a:pPr lvl="1"/>
            <a:r>
              <a:rPr lang="en-US" dirty="0" smtClean="0"/>
              <a:t>Disaster Management System development</a:t>
            </a:r>
          </a:p>
          <a:p>
            <a:pPr lvl="1"/>
            <a:r>
              <a:rPr lang="en-US" dirty="0" smtClean="0"/>
              <a:t>Mapping of Municipal services like drinking water distribution network, sewage network, Road/street development etc.</a:t>
            </a:r>
          </a:p>
          <a:p>
            <a:pPr lvl="1"/>
            <a:r>
              <a:rPr lang="en-US" dirty="0" smtClean="0"/>
              <a:t>Collection of taxes, sanctioning of building plans etc.</a:t>
            </a:r>
          </a:p>
        </p:txBody>
      </p:sp>
    </p:spTree>
    <p:extLst>
      <p:ext uri="{BB962C8B-B14F-4D97-AF65-F5344CB8AC3E}">
        <p14:creationId xmlns="" xmlns:p14="http://schemas.microsoft.com/office/powerpoint/2010/main" val="3927954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175766"/>
          </a:xfrm>
        </p:spPr>
        <p:txBody>
          <a:bodyPr>
            <a:noAutofit/>
          </a:bodyPr>
          <a:lstStyle/>
          <a:p>
            <a:r>
              <a:rPr lang="en-IN" sz="3200" dirty="0" smtClean="0">
                <a:solidFill>
                  <a:srgbClr val="FF0000"/>
                </a:solidFill>
              </a:rPr>
              <a:t>Integrating survey maps with Geo Coordinates with the help of BHUVAN (</a:t>
            </a:r>
            <a:r>
              <a:rPr lang="en-IN" sz="3200" dirty="0" err="1" smtClean="0">
                <a:solidFill>
                  <a:srgbClr val="FF0000"/>
                </a:solidFill>
              </a:rPr>
              <a:t>Medak</a:t>
            </a:r>
            <a:r>
              <a:rPr lang="en-IN" sz="3200" dirty="0" smtClean="0">
                <a:solidFill>
                  <a:srgbClr val="FF0000"/>
                </a:solidFill>
              </a:rPr>
              <a:t> and </a:t>
            </a:r>
            <a:r>
              <a:rPr lang="en-IN" sz="3200" dirty="0" err="1" smtClean="0">
                <a:solidFill>
                  <a:srgbClr val="FF0000"/>
                </a:solidFill>
              </a:rPr>
              <a:t>Secunderabad</a:t>
            </a:r>
            <a:r>
              <a:rPr lang="en-IN" sz="3200" dirty="0" smtClean="0">
                <a:solidFill>
                  <a:srgbClr val="FF0000"/>
                </a:solidFill>
              </a:rPr>
              <a:t>)</a:t>
            </a:r>
            <a:endParaRPr lang="en-IN" sz="3200"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29200" y="1428750"/>
            <a:ext cx="3279321" cy="329247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5401" y="1425347"/>
            <a:ext cx="3276599" cy="3280004"/>
          </a:xfrm>
          <a:prstGeom prst="rect">
            <a:avLst/>
          </a:prstGeom>
        </p:spPr>
      </p:pic>
    </p:spTree>
    <p:extLst>
      <p:ext uri="{BB962C8B-B14F-4D97-AF65-F5344CB8AC3E}">
        <p14:creationId xmlns="" xmlns:p14="http://schemas.microsoft.com/office/powerpoint/2010/main" val="488664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71500"/>
            <a:ext cx="6934200" cy="3262432"/>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sz="80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THANK   YOU</a:t>
            </a:r>
            <a:endParaRPr lang="en-US" sz="80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229600" cy="457200"/>
          </a:xfrm>
        </p:spPr>
        <p:txBody>
          <a:bodyPr>
            <a:normAutofit fontScale="90000"/>
          </a:bodyPr>
          <a:lstStyle/>
          <a:p>
            <a:pPr algn="ctr"/>
            <a:r>
              <a:rPr lang="en-US" sz="4000" b="1" u="sng" dirty="0" smtClean="0">
                <a:solidFill>
                  <a:srgbClr val="FF0000"/>
                </a:solidFill>
                <a:latin typeface="arial(Headings)"/>
                <a:cs typeface="Arial" pitchFamily="34" charset="0"/>
              </a:rPr>
              <a:t>Core Competencies</a:t>
            </a:r>
            <a:endParaRPr lang="en-US" sz="4000" b="1" u="sng" dirty="0">
              <a:solidFill>
                <a:srgbClr val="FF0000"/>
              </a:solidFill>
              <a:latin typeface="arial(Headings)"/>
              <a:cs typeface="Arial" pitchFamily="34" charset="0"/>
            </a:endParaRPr>
          </a:p>
        </p:txBody>
      </p:sp>
      <p:sp>
        <p:nvSpPr>
          <p:cNvPr id="3" name="Content Placeholder 2"/>
          <p:cNvSpPr>
            <a:spLocks noGrp="1"/>
          </p:cNvSpPr>
          <p:nvPr>
            <p:ph idx="1"/>
          </p:nvPr>
        </p:nvSpPr>
        <p:spPr>
          <a:xfrm>
            <a:off x="457200" y="666750"/>
            <a:ext cx="8305800" cy="4362450"/>
          </a:xfrm>
        </p:spPr>
        <p:txBody>
          <a:bodyPr>
            <a:noAutofit/>
          </a:bodyPr>
          <a:lstStyle/>
          <a:p>
            <a:pPr>
              <a:spcAft>
                <a:spcPts val="600"/>
              </a:spcAft>
            </a:pPr>
            <a:r>
              <a:rPr lang="en-US" sz="2400" b="1" dirty="0" smtClean="0">
                <a:latin typeface="Arial" pitchFamily="34" charset="0"/>
                <a:cs typeface="Arial" pitchFamily="34" charset="0"/>
              </a:rPr>
              <a:t>Municipal Administration of 62 notified Cantonments</a:t>
            </a:r>
          </a:p>
          <a:p>
            <a:pPr>
              <a:spcAft>
                <a:spcPts val="600"/>
              </a:spcAft>
            </a:pPr>
            <a:r>
              <a:rPr lang="en-US" sz="2400" b="1" dirty="0" smtClean="0">
                <a:latin typeface="Arial" pitchFamily="34" charset="0"/>
                <a:cs typeface="Arial" pitchFamily="34" charset="0"/>
              </a:rPr>
              <a:t>Coordinating and facilitating acquisition of land</a:t>
            </a:r>
          </a:p>
          <a:p>
            <a:pPr>
              <a:spcAft>
                <a:spcPts val="600"/>
              </a:spcAft>
            </a:pPr>
            <a:r>
              <a:rPr lang="en-US" sz="2400" b="1" dirty="0" smtClean="0">
                <a:latin typeface="Arial" pitchFamily="34" charset="0"/>
                <a:cs typeface="Arial" pitchFamily="34" charset="0"/>
              </a:rPr>
              <a:t> Requisitioning and hiring of Land &amp; Buildings</a:t>
            </a:r>
          </a:p>
          <a:p>
            <a:pPr>
              <a:spcAft>
                <a:spcPts val="600"/>
              </a:spcAft>
            </a:pPr>
            <a:r>
              <a:rPr lang="en-US" sz="2400" b="1" dirty="0" smtClean="0">
                <a:latin typeface="Arial" pitchFamily="34" charset="0"/>
                <a:cs typeface="Arial" pitchFamily="34" charset="0"/>
              </a:rPr>
              <a:t>Management of  Defence Land</a:t>
            </a:r>
          </a:p>
          <a:p>
            <a:pPr>
              <a:spcAft>
                <a:spcPts val="600"/>
              </a:spcAft>
            </a:pPr>
            <a:r>
              <a:rPr lang="en-US" sz="2400" b="1" dirty="0" smtClean="0">
                <a:latin typeface="Arial" pitchFamily="34" charset="0"/>
                <a:cs typeface="Arial" pitchFamily="34" charset="0"/>
              </a:rPr>
              <a:t>Maintenance of Records of Defence Lands</a:t>
            </a:r>
          </a:p>
          <a:p>
            <a:pPr>
              <a:spcAft>
                <a:spcPts val="600"/>
              </a:spcAft>
            </a:pPr>
            <a:r>
              <a:rPr lang="en-US" sz="2400" b="1" dirty="0" smtClean="0">
                <a:latin typeface="Arial" pitchFamily="34" charset="0"/>
                <a:cs typeface="Arial" pitchFamily="34" charset="0"/>
              </a:rPr>
              <a:t>Litigation relating to land and post acquisition matters</a:t>
            </a:r>
          </a:p>
          <a:p>
            <a:pPr>
              <a:spcAft>
                <a:spcPts val="600"/>
              </a:spcAft>
            </a:pPr>
            <a:r>
              <a:rPr lang="en-IN" sz="2400" b="1" dirty="0" smtClean="0">
                <a:latin typeface="Arial" pitchFamily="34" charset="0"/>
                <a:cs typeface="Arial" pitchFamily="34" charset="0"/>
              </a:rPr>
              <a:t>Periodic survey of land</a:t>
            </a:r>
          </a:p>
          <a:p>
            <a:pPr>
              <a:spcAft>
                <a:spcPts val="600"/>
              </a:spcAft>
            </a:pPr>
            <a:r>
              <a:rPr lang="en-IN" sz="2400" b="1" dirty="0" smtClean="0">
                <a:latin typeface="Arial" pitchFamily="34" charset="0"/>
                <a:cs typeface="Arial" pitchFamily="34" charset="0"/>
              </a:rPr>
              <a:t>Defence Land Audit</a:t>
            </a:r>
            <a:r>
              <a:rPr lang="en-IN" sz="2400" dirty="0" smtClean="0">
                <a:latin typeface="Arial" pitchFamily="34" charset="0"/>
                <a:cs typeface="Arial" pitchFamily="34" charset="0"/>
              </a:rPr>
              <a:t>.</a:t>
            </a:r>
            <a:endParaRPr lang="en-IN" sz="24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28596" y="1085850"/>
            <a:ext cx="8229600" cy="457200"/>
          </a:xfrm>
        </p:spPr>
        <p:txBody>
          <a:bodyPr>
            <a:noAutofit/>
          </a:bodyPr>
          <a:lstStyle/>
          <a:p>
            <a:pPr algn="ctr" eaLnBrk="1" hangingPunct="1"/>
            <a:r>
              <a:rPr lang="en-US" sz="3600" b="1" u="sng" dirty="0" smtClean="0">
                <a:solidFill>
                  <a:srgbClr val="FF0000"/>
                </a:solidFill>
                <a:cs typeface="Mangal" pitchFamily="18" charset="0"/>
              </a:rPr>
              <a:t>EXTENT OF DEFENCE LAND</a:t>
            </a:r>
          </a:p>
        </p:txBody>
      </p:sp>
      <p:sp>
        <p:nvSpPr>
          <p:cNvPr id="3075" name="Content Placeholder 2"/>
          <p:cNvSpPr>
            <a:spLocks noGrp="1"/>
          </p:cNvSpPr>
          <p:nvPr>
            <p:ph idx="1"/>
          </p:nvPr>
        </p:nvSpPr>
        <p:spPr>
          <a:xfrm>
            <a:off x="457200" y="1733550"/>
            <a:ext cx="8363272" cy="2971800"/>
          </a:xfrm>
        </p:spPr>
        <p:txBody>
          <a:bodyPr>
            <a:normAutofit fontScale="25000" lnSpcReduction="20000"/>
          </a:bodyPr>
          <a:lstStyle/>
          <a:p>
            <a:pPr>
              <a:buNone/>
            </a:pPr>
            <a:endParaRPr lang="en-US" dirty="0" smtClean="0">
              <a:solidFill>
                <a:schemeClr val="tx1">
                  <a:lumMod val="95000"/>
                  <a:lumOff val="5000"/>
                </a:schemeClr>
              </a:solidFill>
              <a:latin typeface="Arial" pitchFamily="34" charset="0"/>
              <a:cs typeface="Arial" pitchFamily="34" charset="0"/>
            </a:endParaRPr>
          </a:p>
          <a:p>
            <a:pPr algn="just" eaLnBrk="1" hangingPunct="1">
              <a:buFont typeface="Wingdings" pitchFamily="2" charset="2"/>
              <a:buChar char="Ø"/>
            </a:pPr>
            <a:endParaRPr lang="en-US" sz="2600" dirty="0" smtClean="0">
              <a:latin typeface="Arial" pitchFamily="34" charset="0"/>
              <a:cs typeface="Arial" pitchFamily="34" charset="0"/>
            </a:endParaRPr>
          </a:p>
          <a:p>
            <a:pPr algn="just" eaLnBrk="1" hangingPunct="1">
              <a:buFont typeface="Wingdings" pitchFamily="2" charset="2"/>
              <a:buChar char="Ø"/>
            </a:pPr>
            <a:r>
              <a:rPr lang="en-US" sz="7200" dirty="0" smtClean="0">
                <a:latin typeface="Arial" pitchFamily="34" charset="0"/>
                <a:cs typeface="Arial" pitchFamily="34" charset="0"/>
              </a:rPr>
              <a:t>Total Defence land	 :  	</a:t>
            </a:r>
            <a:r>
              <a:rPr lang="en-US" sz="7200" b="1" dirty="0" smtClean="0">
                <a:latin typeface="Arial" pitchFamily="34" charset="0"/>
                <a:cs typeface="Arial" pitchFamily="34" charset="0"/>
              </a:rPr>
              <a:t>17.57 lakh acres</a:t>
            </a:r>
          </a:p>
          <a:p>
            <a:pPr algn="just" eaLnBrk="1" hangingPunct="1">
              <a:buFont typeface="Wingdings" pitchFamily="2" charset="2"/>
              <a:buChar char="Ø"/>
            </a:pPr>
            <a:r>
              <a:rPr lang="en-US" sz="7200" dirty="0" smtClean="0">
                <a:latin typeface="Arial" pitchFamily="34" charset="0"/>
                <a:cs typeface="Arial" pitchFamily="34" charset="0"/>
              </a:rPr>
              <a:t>Outside Cantonments 	 :  	</a:t>
            </a:r>
            <a:r>
              <a:rPr lang="en-US" sz="7200" b="1" dirty="0" smtClean="0">
                <a:latin typeface="Arial" pitchFamily="34" charset="0"/>
                <a:cs typeface="Arial" pitchFamily="34" charset="0"/>
              </a:rPr>
              <a:t>15.94 lakh acres</a:t>
            </a:r>
          </a:p>
          <a:p>
            <a:pPr algn="just" eaLnBrk="1" hangingPunct="1">
              <a:buFont typeface="Wingdings" pitchFamily="2" charset="2"/>
              <a:buChar char="Ø"/>
            </a:pPr>
            <a:r>
              <a:rPr lang="en-US" sz="7200" dirty="0" smtClean="0">
                <a:latin typeface="Arial" pitchFamily="34" charset="0"/>
                <a:cs typeface="Arial" pitchFamily="34" charset="0"/>
              </a:rPr>
              <a:t>Inside 62 Cantonments        :  	</a:t>
            </a:r>
            <a:r>
              <a:rPr lang="en-US" sz="7200" b="1" dirty="0" smtClean="0">
                <a:latin typeface="Arial" pitchFamily="34" charset="0"/>
                <a:cs typeface="Arial" pitchFamily="34" charset="0"/>
              </a:rPr>
              <a:t>1.63 </a:t>
            </a:r>
            <a:r>
              <a:rPr lang="en-US" sz="7200" b="1" dirty="0" err="1" smtClean="0">
                <a:latin typeface="Arial" pitchFamily="34" charset="0"/>
                <a:cs typeface="Arial" pitchFamily="34" charset="0"/>
              </a:rPr>
              <a:t>lakh</a:t>
            </a:r>
            <a:r>
              <a:rPr lang="en-US" sz="7200" b="1" dirty="0" smtClean="0">
                <a:latin typeface="Arial" pitchFamily="34" charset="0"/>
                <a:cs typeface="Arial" pitchFamily="34" charset="0"/>
              </a:rPr>
              <a:t> acres</a:t>
            </a:r>
          </a:p>
          <a:p>
            <a:pPr>
              <a:buFont typeface="Wingdings" pitchFamily="2" charset="2"/>
              <a:buChar char="Ø"/>
            </a:pPr>
            <a:r>
              <a:rPr lang="en-US" sz="7200" dirty="0" smtClean="0">
                <a:solidFill>
                  <a:schemeClr val="tx1">
                    <a:lumMod val="95000"/>
                    <a:lumOff val="5000"/>
                  </a:schemeClr>
                </a:solidFill>
                <a:latin typeface="Arial" pitchFamily="34" charset="0"/>
                <a:cs typeface="Arial" pitchFamily="34" charset="0"/>
              </a:rPr>
              <a:t>37 </a:t>
            </a:r>
            <a:r>
              <a:rPr lang="en-US" sz="7200" dirty="0" err="1" smtClean="0">
                <a:solidFill>
                  <a:schemeClr val="tx1">
                    <a:lumMod val="95000"/>
                    <a:lumOff val="5000"/>
                  </a:schemeClr>
                </a:solidFill>
                <a:latin typeface="Arial" pitchFamily="34" charset="0"/>
                <a:cs typeface="Arial" pitchFamily="34" charset="0"/>
              </a:rPr>
              <a:t>Defence</a:t>
            </a:r>
            <a:r>
              <a:rPr lang="en-US" sz="7200" dirty="0" smtClean="0">
                <a:solidFill>
                  <a:schemeClr val="tx1">
                    <a:lumMod val="95000"/>
                    <a:lumOff val="5000"/>
                  </a:schemeClr>
                </a:solidFill>
                <a:latin typeface="Arial" pitchFamily="34" charset="0"/>
                <a:cs typeface="Arial" pitchFamily="34" charset="0"/>
              </a:rPr>
              <a:t> Estates Circles and 4 Independent ADEOs</a:t>
            </a:r>
          </a:p>
          <a:p>
            <a:pPr>
              <a:buFont typeface="Wingdings" pitchFamily="2" charset="2"/>
              <a:buChar char="Ø"/>
            </a:pPr>
            <a:r>
              <a:rPr lang="en-US" sz="7200" dirty="0" smtClean="0">
                <a:solidFill>
                  <a:schemeClr val="tx1">
                    <a:lumMod val="95000"/>
                    <a:lumOff val="5000"/>
                  </a:schemeClr>
                </a:solidFill>
                <a:latin typeface="Arial" pitchFamily="34" charset="0"/>
                <a:cs typeface="Arial" pitchFamily="34" charset="0"/>
              </a:rPr>
              <a:t>62 Cantonment Boards for land under their management</a:t>
            </a:r>
            <a:endParaRPr lang="en-US" sz="7200" dirty="0" smtClean="0">
              <a:latin typeface="Arial" pitchFamily="34" charset="0"/>
              <a:cs typeface="Arial" pitchFamily="34" charset="0"/>
            </a:endParaRPr>
          </a:p>
          <a:p>
            <a:pPr algn="just">
              <a:buFont typeface="Wingdings" pitchFamily="2" charset="2"/>
              <a:buChar char="Ø"/>
            </a:pPr>
            <a:r>
              <a:rPr lang="en-US" sz="7200" dirty="0" smtClean="0">
                <a:latin typeface="Arial" pitchFamily="34" charset="0"/>
                <a:cs typeface="Arial" pitchFamily="34" charset="0"/>
              </a:rPr>
              <a:t>Min of Defence is the owner of all Defence Land</a:t>
            </a:r>
          </a:p>
          <a:p>
            <a:pPr algn="just" eaLnBrk="1" hangingPunct="1">
              <a:buFont typeface="Wingdings" pitchFamily="2" charset="2"/>
              <a:buChar char="Ø"/>
            </a:pPr>
            <a:r>
              <a:rPr lang="en-US" sz="7200" dirty="0" smtClean="0">
                <a:latin typeface="Arial" pitchFamily="34" charset="0"/>
                <a:cs typeface="Arial" pitchFamily="34" charset="0"/>
              </a:rPr>
              <a:t>Excludes Hired/Requisitioned land</a:t>
            </a:r>
          </a:p>
          <a:p>
            <a:pPr algn="just" eaLnBrk="1" hangingPunct="1">
              <a:buFont typeface="Wingdings" pitchFamily="2" charset="2"/>
              <a:buChar char="Ø"/>
            </a:pPr>
            <a:r>
              <a:rPr lang="en-US" sz="7200" dirty="0" err="1" smtClean="0">
                <a:latin typeface="Arial" pitchFamily="34" charset="0"/>
                <a:cs typeface="Arial" pitchFamily="34" charset="0"/>
              </a:rPr>
              <a:t>Defence</a:t>
            </a:r>
            <a:r>
              <a:rPr lang="en-US" sz="7200" dirty="0" smtClean="0">
                <a:latin typeface="Arial" pitchFamily="34" charset="0"/>
                <a:cs typeface="Arial" pitchFamily="34" charset="0"/>
              </a:rPr>
              <a:t> Estates Officer plays a key role in overall management of </a:t>
            </a:r>
            <a:r>
              <a:rPr lang="en-US" sz="7200" dirty="0" err="1" smtClean="0">
                <a:latin typeface="Arial" pitchFamily="34" charset="0"/>
                <a:cs typeface="Arial" pitchFamily="34" charset="0"/>
              </a:rPr>
              <a:t>Defence</a:t>
            </a:r>
            <a:r>
              <a:rPr lang="en-US" sz="7200" dirty="0" smtClean="0">
                <a:latin typeface="Arial" pitchFamily="34" charset="0"/>
                <a:cs typeface="Arial" pitchFamily="34" charset="0"/>
              </a:rPr>
              <a:t> Land records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144000" cy="914400"/>
          </a:xfrm>
        </p:spPr>
        <p:txBody>
          <a:bodyPr>
            <a:noAutofit/>
          </a:bodyPr>
          <a:lstStyle/>
          <a:p>
            <a:pPr algn="ctr"/>
            <a:r>
              <a:rPr lang="en-US" sz="3200" b="1" kern="1200" dirty="0" err="1" smtClean="0">
                <a:solidFill>
                  <a:srgbClr val="FF0000"/>
                </a:solidFill>
                <a:latin typeface="Arial" pitchFamily="34" charset="0"/>
                <a:cs typeface="Arial" pitchFamily="34" charset="0"/>
              </a:rPr>
              <a:t>Defence</a:t>
            </a:r>
            <a:r>
              <a:rPr lang="en-US" sz="3200" b="1" kern="1200" dirty="0" smtClean="0">
                <a:solidFill>
                  <a:srgbClr val="FF0000"/>
                </a:solidFill>
                <a:latin typeface="Arial" pitchFamily="34" charset="0"/>
                <a:cs typeface="Arial" pitchFamily="34" charset="0"/>
              </a:rPr>
              <a:t> Estates Officer</a:t>
            </a:r>
            <a:endParaRPr lang="en-US" sz="32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04800" y="1276350"/>
            <a:ext cx="8534400" cy="3733800"/>
          </a:xfrm>
        </p:spPr>
        <p:txBody>
          <a:bodyPr>
            <a:normAutofit/>
          </a:bodyPr>
          <a:lstStyle/>
          <a:p>
            <a:pPr lvl="0"/>
            <a:r>
              <a:rPr lang="en-US" dirty="0" smtClean="0">
                <a:solidFill>
                  <a:schemeClr val="tx1">
                    <a:lumMod val="95000"/>
                    <a:lumOff val="5000"/>
                  </a:schemeClr>
                </a:solidFill>
                <a:latin typeface="Arial" pitchFamily="34" charset="0"/>
                <a:cs typeface="Arial" pitchFamily="34" charset="0"/>
              </a:rPr>
              <a:t>Acts as agent of the Central Govt. </a:t>
            </a:r>
          </a:p>
          <a:p>
            <a:pPr lvl="0"/>
            <a:r>
              <a:rPr lang="en-US" dirty="0" smtClean="0">
                <a:solidFill>
                  <a:schemeClr val="tx1">
                    <a:lumMod val="95000"/>
                    <a:lumOff val="5000"/>
                  </a:schemeClr>
                </a:solidFill>
                <a:latin typeface="Arial" pitchFamily="34" charset="0"/>
                <a:cs typeface="Arial" pitchFamily="34" charset="0"/>
              </a:rPr>
              <a:t>Custodian of defence land records</a:t>
            </a:r>
          </a:p>
          <a:p>
            <a:pPr lvl="0"/>
            <a:r>
              <a:rPr lang="en-US" dirty="0" smtClean="0">
                <a:solidFill>
                  <a:schemeClr val="tx1">
                    <a:lumMod val="95000"/>
                    <a:lumOff val="5000"/>
                  </a:schemeClr>
                </a:solidFill>
                <a:latin typeface="Arial" pitchFamily="34" charset="0"/>
                <a:cs typeface="Arial" pitchFamily="34" charset="0"/>
              </a:rPr>
              <a:t>Manages defence land under his control</a:t>
            </a:r>
          </a:p>
          <a:p>
            <a:pPr lvl="0"/>
            <a:r>
              <a:rPr lang="en-US" dirty="0" smtClean="0">
                <a:solidFill>
                  <a:schemeClr val="tx1">
                    <a:lumMod val="95000"/>
                    <a:lumOff val="5000"/>
                  </a:schemeClr>
                </a:solidFill>
                <a:latin typeface="Arial" pitchFamily="34" charset="0"/>
                <a:cs typeface="Arial" pitchFamily="34" charset="0"/>
              </a:rPr>
              <a:t>Responsible for </a:t>
            </a:r>
            <a:r>
              <a:rPr lang="en-US" kern="1200" dirty="0" smtClean="0">
                <a:solidFill>
                  <a:schemeClr val="tx1">
                    <a:lumMod val="95000"/>
                    <a:lumOff val="5000"/>
                  </a:schemeClr>
                </a:solidFill>
                <a:latin typeface="Arial" pitchFamily="34" charset="0"/>
                <a:cs typeface="Arial" pitchFamily="34" charset="0"/>
              </a:rPr>
              <a:t>hiring, requisitioning and acquisition of land  and buildings </a:t>
            </a:r>
          </a:p>
          <a:p>
            <a:pPr lvl="0"/>
            <a:r>
              <a:rPr lang="en-US" kern="1200" dirty="0" smtClean="0">
                <a:solidFill>
                  <a:schemeClr val="tx1">
                    <a:lumMod val="95000"/>
                    <a:lumOff val="5000"/>
                  </a:schemeClr>
                </a:solidFill>
                <a:latin typeface="Arial" pitchFamily="34" charset="0"/>
                <a:cs typeface="Arial" pitchFamily="34" charset="0"/>
              </a:rPr>
              <a:t>Defends </a:t>
            </a:r>
            <a:r>
              <a:rPr lang="en-US" kern="1200" dirty="0" err="1" smtClean="0">
                <a:solidFill>
                  <a:schemeClr val="tx1">
                    <a:lumMod val="95000"/>
                    <a:lumOff val="5000"/>
                  </a:schemeClr>
                </a:solidFill>
                <a:latin typeface="Arial" pitchFamily="34" charset="0"/>
                <a:cs typeface="Arial" pitchFamily="34" charset="0"/>
              </a:rPr>
              <a:t>Govt</a:t>
            </a:r>
            <a:r>
              <a:rPr lang="en-US" kern="1200" dirty="0" smtClean="0">
                <a:solidFill>
                  <a:schemeClr val="tx1">
                    <a:lumMod val="95000"/>
                    <a:lumOff val="5000"/>
                  </a:schemeClr>
                </a:solidFill>
                <a:latin typeface="Arial" pitchFamily="34" charset="0"/>
                <a:cs typeface="Arial" pitchFamily="34" charset="0"/>
              </a:rPr>
              <a:t> interest in litigation relating to defence land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457200"/>
          </a:xfrm>
        </p:spPr>
        <p:txBody>
          <a:bodyPr>
            <a:normAutofit fontScale="90000"/>
          </a:bodyPr>
          <a:lstStyle/>
          <a:p>
            <a:pPr algn="ctr"/>
            <a:r>
              <a:rPr lang="en-IN" sz="3200" b="1" dirty="0" smtClean="0">
                <a:solidFill>
                  <a:srgbClr val="FF0000"/>
                </a:solidFill>
                <a:latin typeface="arial(Headings)"/>
              </a:rPr>
              <a:t>MODE OF OWNERSHIP/OCCUPATION</a:t>
            </a:r>
            <a:endParaRPr lang="en-IN" sz="3200" b="1" dirty="0">
              <a:solidFill>
                <a:srgbClr val="FF0000"/>
              </a:solidFill>
              <a:latin typeface="arial(Headings)"/>
            </a:endParaRPr>
          </a:p>
        </p:txBody>
      </p:sp>
      <p:sp>
        <p:nvSpPr>
          <p:cNvPr id="3" name="Content Placeholder 2"/>
          <p:cNvSpPr>
            <a:spLocks noGrp="1"/>
          </p:cNvSpPr>
          <p:nvPr>
            <p:ph idx="1"/>
          </p:nvPr>
        </p:nvSpPr>
        <p:spPr>
          <a:xfrm>
            <a:off x="533400" y="1314450"/>
            <a:ext cx="8229600" cy="3657600"/>
          </a:xfrm>
        </p:spPr>
        <p:txBody>
          <a:bodyPr>
            <a:normAutofit fontScale="92500" lnSpcReduction="10000"/>
          </a:bodyPr>
          <a:lstStyle/>
          <a:p>
            <a:pPr marL="514350" indent="-514350">
              <a:lnSpc>
                <a:spcPct val="120000"/>
              </a:lnSpc>
              <a:buFont typeface="Wingdings" pitchFamily="2" charset="2"/>
              <a:buChar char="Ø"/>
            </a:pPr>
            <a:r>
              <a:rPr lang="en-IN" sz="3100" dirty="0" smtClean="0">
                <a:latin typeface="Arial" pitchFamily="34" charset="0"/>
                <a:ea typeface="Tahoma" pitchFamily="34" charset="0"/>
                <a:cs typeface="Arial" pitchFamily="34" charset="0"/>
              </a:rPr>
              <a:t>Ex-State Forces land</a:t>
            </a:r>
          </a:p>
          <a:p>
            <a:pPr marL="514350" indent="-514350">
              <a:lnSpc>
                <a:spcPct val="120000"/>
              </a:lnSpc>
              <a:buFont typeface="Wingdings" pitchFamily="2" charset="2"/>
              <a:buChar char="Ø"/>
            </a:pPr>
            <a:r>
              <a:rPr lang="en-IN" sz="3100" dirty="0" smtClean="0">
                <a:latin typeface="Arial" pitchFamily="34" charset="0"/>
                <a:ea typeface="Tahoma" pitchFamily="34" charset="0"/>
                <a:cs typeface="Arial" pitchFamily="34" charset="0"/>
              </a:rPr>
              <a:t>Acquisition of private land</a:t>
            </a:r>
          </a:p>
          <a:p>
            <a:pPr>
              <a:lnSpc>
                <a:spcPct val="120000"/>
              </a:lnSpc>
              <a:buFont typeface="Wingdings" pitchFamily="2" charset="2"/>
              <a:buChar char="Ø"/>
            </a:pPr>
            <a:r>
              <a:rPr lang="en-IN" sz="3100" dirty="0" smtClean="0">
                <a:latin typeface="Arial" pitchFamily="34" charset="0"/>
                <a:ea typeface="Tahoma" pitchFamily="34" charset="0"/>
                <a:cs typeface="Arial" pitchFamily="34" charset="0"/>
              </a:rPr>
              <a:t>  Transfer of State Government land</a:t>
            </a:r>
            <a:r>
              <a:rPr lang="en-IN" sz="3100" b="1" dirty="0" smtClean="0">
                <a:latin typeface="Arial" pitchFamily="34" charset="0"/>
                <a:ea typeface="Tahoma" pitchFamily="34" charset="0"/>
                <a:cs typeface="Arial" pitchFamily="34" charset="0"/>
              </a:rPr>
              <a:t>	</a:t>
            </a:r>
          </a:p>
          <a:p>
            <a:pPr>
              <a:lnSpc>
                <a:spcPct val="120000"/>
              </a:lnSpc>
              <a:buFont typeface="Wingdings" pitchFamily="2" charset="2"/>
              <a:buChar char="Ø"/>
            </a:pPr>
            <a:r>
              <a:rPr lang="en-IN" sz="3100" b="1" dirty="0" smtClean="0">
                <a:latin typeface="Arial" pitchFamily="34" charset="0"/>
                <a:ea typeface="Tahoma" pitchFamily="34" charset="0"/>
                <a:cs typeface="Arial" pitchFamily="34" charset="0"/>
              </a:rPr>
              <a:t>  </a:t>
            </a:r>
            <a:r>
              <a:rPr lang="en-IN" sz="3100" dirty="0" smtClean="0">
                <a:latin typeface="Arial" pitchFamily="34" charset="0"/>
                <a:ea typeface="Tahoma" pitchFamily="34" charset="0"/>
                <a:cs typeface="Arial" pitchFamily="34" charset="0"/>
              </a:rPr>
              <a:t>Hiring</a:t>
            </a:r>
          </a:p>
          <a:p>
            <a:pPr>
              <a:lnSpc>
                <a:spcPct val="120000"/>
              </a:lnSpc>
              <a:buFont typeface="Wingdings" pitchFamily="2" charset="2"/>
              <a:buChar char="Ø"/>
            </a:pPr>
            <a:r>
              <a:rPr lang="en-IN" sz="3100" dirty="0" smtClean="0">
                <a:latin typeface="Arial" pitchFamily="34" charset="0"/>
                <a:ea typeface="Tahoma" pitchFamily="34" charset="0"/>
                <a:cs typeface="Arial" pitchFamily="34" charset="0"/>
              </a:rPr>
              <a:t>  Requisition</a:t>
            </a:r>
          </a:p>
          <a:p>
            <a:pPr>
              <a:lnSpc>
                <a:spcPct val="120000"/>
              </a:lnSpc>
              <a:buFont typeface="Wingdings" pitchFamily="2" charset="2"/>
              <a:buChar char="Ø"/>
            </a:pPr>
            <a:r>
              <a:rPr lang="en-IN" sz="3100" dirty="0" smtClean="0">
                <a:latin typeface="Arial" pitchFamily="34" charset="0"/>
                <a:ea typeface="Tahoma" pitchFamily="34" charset="0"/>
                <a:cs typeface="Arial" pitchFamily="34" charset="0"/>
              </a:rPr>
              <a:t>  On the </a:t>
            </a:r>
            <a:r>
              <a:rPr lang="en-IN" sz="3100" smtClean="0">
                <a:latin typeface="Arial" pitchFamily="34" charset="0"/>
                <a:ea typeface="Tahoma" pitchFamily="34" charset="0"/>
                <a:cs typeface="Arial" pitchFamily="34" charset="0"/>
              </a:rPr>
              <a:t>basis of ‘NOC’</a:t>
            </a:r>
            <a:endParaRPr lang="en-IN"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33400"/>
          </a:xfrm>
        </p:spPr>
        <p:txBody>
          <a:bodyPr>
            <a:noAutofit/>
          </a:bodyPr>
          <a:lstStyle/>
          <a:p>
            <a:pPr algn="ctr"/>
            <a:r>
              <a:rPr lang="en-US" sz="3600" b="1" dirty="0" smtClean="0">
                <a:solidFill>
                  <a:srgbClr val="FF0000"/>
                </a:solidFill>
                <a:ea typeface="Batang" pitchFamily="18" charset="-127"/>
              </a:rPr>
              <a:t>CLASSIFICATION OF LAND </a:t>
            </a:r>
            <a:endParaRPr lang="en-US" sz="3600" dirty="0"/>
          </a:p>
        </p:txBody>
      </p:sp>
      <p:sp>
        <p:nvSpPr>
          <p:cNvPr id="3" name="Content Placeholder 2"/>
          <p:cNvSpPr>
            <a:spLocks noGrp="1"/>
          </p:cNvSpPr>
          <p:nvPr>
            <p:ph idx="1"/>
          </p:nvPr>
        </p:nvSpPr>
        <p:spPr>
          <a:xfrm>
            <a:off x="228600" y="742950"/>
            <a:ext cx="8763000" cy="4286250"/>
          </a:xfrm>
        </p:spPr>
        <p:txBody>
          <a:bodyPr>
            <a:normAutofit fontScale="40000" lnSpcReduction="20000"/>
          </a:bodyPr>
          <a:lstStyle/>
          <a:p>
            <a:pPr>
              <a:buFont typeface="Wingdings" pitchFamily="2" charset="2"/>
              <a:buChar char="Ø"/>
            </a:pPr>
            <a:r>
              <a:rPr lang="en-US" sz="3600" b="1" u="sng" dirty="0" smtClean="0">
                <a:latin typeface="Arial" pitchFamily="34" charset="0"/>
                <a:cs typeface="Arial" pitchFamily="34" charset="0"/>
              </a:rPr>
              <a:t>Inside Cantonments</a:t>
            </a:r>
            <a:endParaRPr lang="en-US" sz="3300" b="1" u="sng" dirty="0" smtClean="0">
              <a:latin typeface="Arial" pitchFamily="34" charset="0"/>
              <a:cs typeface="Arial" pitchFamily="34" charset="0"/>
            </a:endParaRPr>
          </a:p>
          <a:p>
            <a:pPr>
              <a:lnSpc>
                <a:spcPct val="120000"/>
              </a:lnSpc>
              <a:spcBef>
                <a:spcPts val="0"/>
              </a:spcBef>
              <a:buNone/>
            </a:pPr>
            <a:endParaRPr lang="en-US" dirty="0" smtClean="0">
              <a:latin typeface="Arial" pitchFamily="34" charset="0"/>
              <a:cs typeface="Arial" pitchFamily="34" charset="0"/>
            </a:endParaRPr>
          </a:p>
          <a:p>
            <a:pPr>
              <a:lnSpc>
                <a:spcPct val="120000"/>
              </a:lnSpc>
              <a:spcBef>
                <a:spcPts val="600"/>
              </a:spcBef>
              <a:spcAft>
                <a:spcPts val="600"/>
              </a:spcAft>
              <a:buFont typeface="Wingdings" pitchFamily="2" charset="2"/>
              <a:buChar char="§"/>
              <a:tabLst>
                <a:tab pos="1439863" algn="l"/>
              </a:tabLst>
            </a:pPr>
            <a:r>
              <a:rPr lang="en-US" sz="4000" b="1" dirty="0" smtClean="0">
                <a:solidFill>
                  <a:srgbClr val="C00000"/>
                </a:solidFill>
                <a:latin typeface="Verdana" pitchFamily="34" charset="0"/>
                <a:ea typeface="Verdana" pitchFamily="34" charset="0"/>
                <a:cs typeface="Verdana" pitchFamily="34" charset="0"/>
              </a:rPr>
              <a:t>A1  	Min/Def users (Army, Air Force, Navy, OFB , DRDO, etc)</a:t>
            </a:r>
          </a:p>
          <a:p>
            <a:pPr>
              <a:lnSpc>
                <a:spcPct val="120000"/>
              </a:lnSpc>
              <a:spcBef>
                <a:spcPts val="600"/>
              </a:spcBef>
              <a:spcAft>
                <a:spcPts val="600"/>
              </a:spcAft>
              <a:buFont typeface="Wingdings" pitchFamily="2" charset="2"/>
              <a:buChar char="§"/>
              <a:tabLst>
                <a:tab pos="1439863" algn="l"/>
              </a:tabLst>
            </a:pPr>
            <a:r>
              <a:rPr lang="en-US" sz="4000" b="1" dirty="0" smtClean="0">
                <a:latin typeface="Verdana" pitchFamily="34" charset="0"/>
                <a:ea typeface="Verdana" pitchFamily="34" charset="0"/>
                <a:cs typeface="Verdana" pitchFamily="34" charset="0"/>
              </a:rPr>
              <a:t>A2	Vacant land for future needs </a:t>
            </a:r>
          </a:p>
          <a:p>
            <a:pPr>
              <a:lnSpc>
                <a:spcPct val="120000"/>
              </a:lnSpc>
              <a:spcBef>
                <a:spcPts val="600"/>
              </a:spcBef>
              <a:spcAft>
                <a:spcPts val="600"/>
              </a:spcAft>
              <a:buFont typeface="Wingdings" pitchFamily="2" charset="2"/>
              <a:buChar char="§"/>
              <a:tabLst>
                <a:tab pos="1439863" algn="l"/>
              </a:tabLst>
            </a:pPr>
            <a:r>
              <a:rPr lang="en-US" sz="4500" b="1" dirty="0" smtClean="0">
                <a:solidFill>
                  <a:srgbClr val="FF0000"/>
                </a:solidFill>
                <a:latin typeface="Verdana" pitchFamily="34" charset="0"/>
                <a:ea typeface="Verdana" pitchFamily="34" charset="0"/>
                <a:cs typeface="Verdana" pitchFamily="34" charset="0"/>
              </a:rPr>
              <a:t>B1	Central Government other than defence</a:t>
            </a:r>
          </a:p>
          <a:p>
            <a:pPr>
              <a:lnSpc>
                <a:spcPct val="120000"/>
              </a:lnSpc>
              <a:spcBef>
                <a:spcPts val="600"/>
              </a:spcBef>
              <a:spcAft>
                <a:spcPts val="600"/>
              </a:spcAft>
              <a:buFont typeface="Wingdings" pitchFamily="2" charset="2"/>
              <a:buChar char="§"/>
              <a:tabLst>
                <a:tab pos="1439863" algn="l"/>
              </a:tabLst>
            </a:pPr>
            <a:r>
              <a:rPr lang="en-US" sz="4500" b="1" dirty="0" smtClean="0">
                <a:solidFill>
                  <a:srgbClr val="002060"/>
                </a:solidFill>
                <a:latin typeface="Verdana" pitchFamily="34" charset="0"/>
                <a:ea typeface="Verdana" pitchFamily="34" charset="0"/>
                <a:cs typeface="Verdana" pitchFamily="34" charset="0"/>
              </a:rPr>
              <a:t>B2 	State Government </a:t>
            </a:r>
          </a:p>
          <a:p>
            <a:pPr>
              <a:lnSpc>
                <a:spcPct val="120000"/>
              </a:lnSpc>
              <a:spcBef>
                <a:spcPts val="600"/>
              </a:spcBef>
              <a:spcAft>
                <a:spcPts val="600"/>
              </a:spcAft>
              <a:buFont typeface="Wingdings" pitchFamily="2" charset="2"/>
              <a:buChar char="§"/>
              <a:tabLst>
                <a:tab pos="1439863" algn="l"/>
              </a:tabLst>
            </a:pPr>
            <a:r>
              <a:rPr lang="en-US" sz="4500" b="1" dirty="0" smtClean="0">
                <a:solidFill>
                  <a:srgbClr val="00B050"/>
                </a:solidFill>
                <a:latin typeface="Verdana" pitchFamily="34" charset="0"/>
                <a:ea typeface="Verdana" pitchFamily="34" charset="0"/>
                <a:cs typeface="Verdana" pitchFamily="34" charset="0"/>
              </a:rPr>
              <a:t>B3	Land under private occupation</a:t>
            </a:r>
          </a:p>
          <a:p>
            <a:pPr>
              <a:lnSpc>
                <a:spcPct val="120000"/>
              </a:lnSpc>
              <a:spcBef>
                <a:spcPts val="600"/>
              </a:spcBef>
              <a:spcAft>
                <a:spcPts val="600"/>
              </a:spcAft>
              <a:buFont typeface="Wingdings" pitchFamily="2" charset="2"/>
              <a:buChar char="§"/>
              <a:tabLst>
                <a:tab pos="1439863" algn="l"/>
              </a:tabLst>
            </a:pPr>
            <a:r>
              <a:rPr lang="en-US" sz="4500" b="1" dirty="0" smtClean="0">
                <a:solidFill>
                  <a:srgbClr val="00B0F0"/>
                </a:solidFill>
                <a:latin typeface="Verdana" pitchFamily="34" charset="0"/>
                <a:ea typeface="Verdana" pitchFamily="34" charset="0"/>
                <a:cs typeface="Verdana" pitchFamily="34" charset="0"/>
              </a:rPr>
              <a:t>B4	Vacant land</a:t>
            </a:r>
          </a:p>
          <a:p>
            <a:pPr>
              <a:lnSpc>
                <a:spcPct val="120000"/>
              </a:lnSpc>
              <a:spcBef>
                <a:spcPts val="600"/>
              </a:spcBef>
              <a:spcAft>
                <a:spcPts val="600"/>
              </a:spcAft>
              <a:buFont typeface="Wingdings" pitchFamily="2" charset="2"/>
              <a:buChar char="§"/>
              <a:tabLst>
                <a:tab pos="1439863" algn="l"/>
              </a:tabLst>
            </a:pPr>
            <a:r>
              <a:rPr lang="en-US" sz="4500" b="1" dirty="0" smtClean="0">
                <a:latin typeface="Verdana" pitchFamily="34" charset="0"/>
                <a:ea typeface="Verdana" pitchFamily="34" charset="0"/>
                <a:cs typeface="Verdana" pitchFamily="34" charset="0"/>
              </a:rPr>
              <a:t>C 	Cantonment Boards</a:t>
            </a:r>
          </a:p>
          <a:p>
            <a:pPr>
              <a:lnSpc>
                <a:spcPct val="120000"/>
              </a:lnSpc>
              <a:spcBef>
                <a:spcPts val="600"/>
              </a:spcBef>
              <a:spcAft>
                <a:spcPts val="600"/>
              </a:spcAft>
              <a:buFont typeface="Wingdings" pitchFamily="2" charset="2"/>
              <a:buChar char="Ø"/>
            </a:pPr>
            <a:r>
              <a:rPr lang="en-US" sz="4500" b="1" u="sng" dirty="0" smtClean="0">
                <a:latin typeface="Verdana" pitchFamily="34" charset="0"/>
                <a:ea typeface="Verdana" pitchFamily="34" charset="0"/>
                <a:cs typeface="Verdana" pitchFamily="34" charset="0"/>
              </a:rPr>
              <a:t>Outside Cantonments</a:t>
            </a:r>
            <a:endParaRPr lang="en-US" sz="6000" b="1" dirty="0" smtClean="0">
              <a:latin typeface="Verdana" pitchFamily="34" charset="0"/>
              <a:ea typeface="Verdana" pitchFamily="34" charset="0"/>
              <a:cs typeface="Verdana" pitchFamily="34" charset="0"/>
            </a:endParaRPr>
          </a:p>
          <a:p>
            <a:pPr>
              <a:lnSpc>
                <a:spcPct val="120000"/>
              </a:lnSpc>
              <a:spcBef>
                <a:spcPts val="600"/>
              </a:spcBef>
              <a:spcAft>
                <a:spcPts val="600"/>
              </a:spcAft>
              <a:buFont typeface="Wingdings" pitchFamily="2" charset="2"/>
              <a:buChar char="§"/>
            </a:pPr>
            <a:r>
              <a:rPr lang="en-US" sz="4000" b="1" dirty="0" smtClean="0">
                <a:latin typeface="Verdana" pitchFamily="34" charset="0"/>
                <a:ea typeface="Verdana" pitchFamily="34" charset="0"/>
                <a:cs typeface="Verdana" pitchFamily="34" charset="0"/>
              </a:rPr>
              <a:t> </a:t>
            </a:r>
            <a:r>
              <a:rPr lang="en-US" sz="4000" b="1" dirty="0" smtClean="0">
                <a:solidFill>
                  <a:srgbClr val="C00000"/>
                </a:solidFill>
                <a:latin typeface="Verdana" pitchFamily="34" charset="0"/>
                <a:ea typeface="Verdana" pitchFamily="34" charset="0"/>
                <a:cs typeface="Verdana" pitchFamily="34" charset="0"/>
              </a:rPr>
              <a:t>All land is analogous to A1</a:t>
            </a:r>
            <a:endParaRPr lang="en-US" sz="3300" b="1" dirty="0" smtClean="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85751"/>
            <a:ext cx="8229600" cy="53340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cs typeface="Mangal" pitchFamily="18" charset="0"/>
              </a:rPr>
              <a:t/>
            </a:r>
            <a:br>
              <a:rPr lang="en-US" sz="3200" b="1" dirty="0" smtClean="0">
                <a:cs typeface="Mangal" pitchFamily="18" charset="0"/>
              </a:rPr>
            </a:br>
            <a:r>
              <a:rPr lang="en-US" sz="12800" b="1" u="sng" dirty="0" smtClean="0">
                <a:solidFill>
                  <a:srgbClr val="FF0000"/>
                </a:solidFill>
                <a:cs typeface="Mangal" pitchFamily="18" charset="0"/>
              </a:rPr>
              <a:t>SERVICE WISE LAND MANAGEMENT DETAILS</a:t>
            </a:r>
            <a:r>
              <a:rPr lang="en-US" sz="12800" b="1" dirty="0" smtClean="0">
                <a:solidFill>
                  <a:srgbClr val="FF0000"/>
                </a:solidFill>
                <a:cs typeface="Mangal" pitchFamily="18" charset="0"/>
              </a:rPr>
              <a:t/>
            </a:r>
            <a:br>
              <a:rPr lang="en-US" sz="12800" b="1" dirty="0" smtClean="0">
                <a:solidFill>
                  <a:srgbClr val="FF0000"/>
                </a:solidFill>
                <a:cs typeface="Mangal" pitchFamily="18" charset="0"/>
              </a:rPr>
            </a:br>
            <a:endParaRPr lang="en-US" sz="12800" b="1" dirty="0">
              <a:solidFill>
                <a:srgbClr val="FF0000"/>
              </a:solidFill>
              <a:cs typeface="Mangal" pitchFamily="18" charset="0"/>
            </a:endParaRPr>
          </a:p>
        </p:txBody>
      </p:sp>
      <p:sp>
        <p:nvSpPr>
          <p:cNvPr id="3" name="Content Placeholder 2"/>
          <p:cNvSpPr txBox="1">
            <a:spLocks/>
          </p:cNvSpPr>
          <p:nvPr/>
        </p:nvSpPr>
        <p:spPr>
          <a:xfrm>
            <a:off x="228600" y="1200151"/>
            <a:ext cx="853440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endParaRPr lang="en-US" sz="2500" smtClean="0">
              <a:cs typeface="Mangal" pitchFamily="18" charset="0"/>
            </a:endParaRPr>
          </a:p>
          <a:p>
            <a:endParaRPr lang="en-US" sz="2500" smtClean="0">
              <a:cs typeface="Mangal" pitchFamily="18" charset="0"/>
            </a:endParaRPr>
          </a:p>
          <a:p>
            <a:pPr>
              <a:buFont typeface="Arial" pitchFamily="34" charset="0"/>
              <a:buNone/>
            </a:pPr>
            <a:endParaRPr lang="en-US" sz="2500">
              <a:cs typeface="Mangal"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067610310"/>
              </p:ext>
            </p:extLst>
          </p:nvPr>
        </p:nvGraphicFramePr>
        <p:xfrm>
          <a:off x="381003" y="971549"/>
          <a:ext cx="8354889" cy="4129098"/>
        </p:xfrm>
        <a:graphic>
          <a:graphicData uri="http://schemas.openxmlformats.org/drawingml/2006/table">
            <a:tbl>
              <a:tblPr firstRow="1" bandRow="1">
                <a:tableStyleId>{5C22544A-7EE6-4342-B048-85BDC9FD1C3A}</a:tableStyleId>
              </a:tblPr>
              <a:tblGrid>
                <a:gridCol w="2016225"/>
                <a:gridCol w="3926028"/>
                <a:gridCol w="2412636"/>
              </a:tblGrid>
              <a:tr h="415971">
                <a:tc>
                  <a:txBody>
                    <a:bodyPr/>
                    <a:lstStyle/>
                    <a:p>
                      <a:pPr algn="just"/>
                      <a:r>
                        <a:rPr lang="en-US" sz="1500" dirty="0" smtClean="0">
                          <a:latin typeface="Arial" pitchFamily="34" charset="0"/>
                          <a:cs typeface="Arial" pitchFamily="34" charset="0"/>
                        </a:rPr>
                        <a:t>SERVICE</a:t>
                      </a:r>
                      <a:endParaRPr lang="en-US" sz="1500" dirty="0">
                        <a:latin typeface="Arial" pitchFamily="34" charset="0"/>
                        <a:cs typeface="Arial" pitchFamily="34" charset="0"/>
                      </a:endParaRPr>
                    </a:p>
                  </a:txBody>
                  <a:tcPr marT="34290" marB="34290"/>
                </a:tc>
                <a:tc>
                  <a:txBody>
                    <a:bodyPr/>
                    <a:lstStyle/>
                    <a:p>
                      <a:pPr algn="just"/>
                      <a:r>
                        <a:rPr lang="en-US" sz="1500" dirty="0" smtClean="0">
                          <a:latin typeface="Arial" pitchFamily="34" charset="0"/>
                          <a:cs typeface="Arial" pitchFamily="34" charset="0"/>
                        </a:rPr>
                        <a:t>ACRES (in </a:t>
                      </a:r>
                      <a:r>
                        <a:rPr lang="en-US" sz="1500" dirty="0" err="1" smtClean="0">
                          <a:latin typeface="Arial" pitchFamily="34" charset="0"/>
                          <a:cs typeface="Arial" pitchFamily="34" charset="0"/>
                        </a:rPr>
                        <a:t>Lakh</a:t>
                      </a:r>
                      <a:r>
                        <a:rPr lang="en-US" sz="1500" dirty="0" smtClean="0">
                          <a:latin typeface="Arial" pitchFamily="34" charset="0"/>
                          <a:cs typeface="Arial" pitchFamily="34" charset="0"/>
                        </a:rPr>
                        <a:t>) (Approx)</a:t>
                      </a:r>
                      <a:endParaRPr lang="en-US" sz="1500" dirty="0">
                        <a:latin typeface="Arial" pitchFamily="34" charset="0"/>
                        <a:cs typeface="Arial" pitchFamily="34" charset="0"/>
                      </a:endParaRPr>
                    </a:p>
                  </a:txBody>
                  <a:tcPr marT="34290" marB="34290"/>
                </a:tc>
                <a:tc>
                  <a:txBody>
                    <a:bodyPr/>
                    <a:lstStyle/>
                    <a:p>
                      <a:pPr algn="ctr"/>
                      <a:r>
                        <a:rPr lang="en-US" sz="1500" dirty="0" smtClean="0">
                          <a:latin typeface="Arial" pitchFamily="34" charset="0"/>
                          <a:cs typeface="Arial" pitchFamily="34" charset="0"/>
                        </a:rPr>
                        <a:t>% (Approx)</a:t>
                      </a:r>
                      <a:endParaRPr lang="en-US" sz="1500" dirty="0">
                        <a:latin typeface="Arial" pitchFamily="34" charset="0"/>
                        <a:cs typeface="Arial" pitchFamily="34" charset="0"/>
                      </a:endParaRPr>
                    </a:p>
                  </a:txBody>
                  <a:tcPr marT="34290" marB="34290"/>
                </a:tc>
              </a:tr>
              <a:tr h="415971">
                <a:tc>
                  <a:txBody>
                    <a:bodyPr/>
                    <a:lstStyle/>
                    <a:p>
                      <a:pPr algn="just"/>
                      <a:r>
                        <a:rPr lang="en-US" sz="2000" b="1" dirty="0" smtClean="0">
                          <a:latin typeface="Arial" pitchFamily="34" charset="0"/>
                          <a:cs typeface="Arial" pitchFamily="34" charset="0"/>
                        </a:rPr>
                        <a:t>Army</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14.14</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80.48</a:t>
                      </a:r>
                      <a:endParaRPr lang="en-US" sz="2000" b="1" dirty="0">
                        <a:latin typeface="Arial" pitchFamily="34" charset="0"/>
                        <a:cs typeface="Arial" pitchFamily="34" charset="0"/>
                      </a:endParaRPr>
                    </a:p>
                  </a:txBody>
                  <a:tcPr marT="34290" marB="34290"/>
                </a:tc>
              </a:tr>
              <a:tr h="378718">
                <a:tc>
                  <a:txBody>
                    <a:bodyPr/>
                    <a:lstStyle/>
                    <a:p>
                      <a:pPr algn="just"/>
                      <a:r>
                        <a:rPr lang="en-US" sz="2000" b="1" dirty="0" smtClean="0">
                          <a:latin typeface="Arial" pitchFamily="34" charset="0"/>
                          <a:cs typeface="Arial" pitchFamily="34" charset="0"/>
                        </a:rPr>
                        <a:t>Air</a:t>
                      </a:r>
                      <a:r>
                        <a:rPr lang="en-US" sz="2000" b="1" baseline="0" dirty="0" smtClean="0">
                          <a:latin typeface="Arial" pitchFamily="34" charset="0"/>
                          <a:cs typeface="Arial" pitchFamily="34" charset="0"/>
                        </a:rPr>
                        <a:t> Force</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1.40</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7.97</a:t>
                      </a:r>
                      <a:endParaRPr lang="en-US" sz="2000" b="1" dirty="0">
                        <a:latin typeface="Arial" pitchFamily="34" charset="0"/>
                        <a:cs typeface="Arial" pitchFamily="34" charset="0"/>
                      </a:endParaRPr>
                    </a:p>
                  </a:txBody>
                  <a:tcPr marT="34290" marB="34290"/>
                </a:tc>
              </a:tr>
              <a:tr h="377190">
                <a:tc>
                  <a:txBody>
                    <a:bodyPr/>
                    <a:lstStyle/>
                    <a:p>
                      <a:pPr algn="just"/>
                      <a:r>
                        <a:rPr lang="en-US" sz="2000" b="1" dirty="0" smtClean="0">
                          <a:latin typeface="Arial" pitchFamily="34" charset="0"/>
                          <a:cs typeface="Arial" pitchFamily="34" charset="0"/>
                        </a:rPr>
                        <a:t>DGDE</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0.66</a:t>
                      </a:r>
                      <a:endParaRPr lang="en-US" sz="2000" b="1" dirty="0">
                        <a:latin typeface="Arial" pitchFamily="34" charset="0"/>
                        <a:cs typeface="Arial" pitchFamily="34" charset="0"/>
                      </a:endParaRPr>
                    </a:p>
                  </a:txBody>
                  <a:tcPr marT="34290" marB="34290"/>
                </a:tc>
                <a:tc>
                  <a:txBody>
                    <a:bodyPr/>
                    <a:lstStyle/>
                    <a:p>
                      <a:pPr algn="just"/>
                      <a:r>
                        <a:rPr lang="en-US" sz="2000" b="1" baseline="0" dirty="0" smtClean="0">
                          <a:latin typeface="Arial" pitchFamily="34" charset="0"/>
                          <a:cs typeface="Arial" pitchFamily="34" charset="0"/>
                        </a:rPr>
                        <a:t>  3.76</a:t>
                      </a:r>
                      <a:endParaRPr lang="en-US" sz="2000" b="1" dirty="0">
                        <a:latin typeface="Arial" pitchFamily="34" charset="0"/>
                        <a:cs typeface="Arial" pitchFamily="34" charset="0"/>
                      </a:endParaRPr>
                    </a:p>
                  </a:txBody>
                  <a:tcPr marT="34290" marB="34290"/>
                </a:tc>
              </a:tr>
              <a:tr h="415971">
                <a:tc>
                  <a:txBody>
                    <a:bodyPr/>
                    <a:lstStyle/>
                    <a:p>
                      <a:pPr algn="just"/>
                      <a:r>
                        <a:rPr lang="en-US" sz="2000" b="1" dirty="0" smtClean="0">
                          <a:latin typeface="Arial" pitchFamily="34" charset="0"/>
                          <a:cs typeface="Arial" pitchFamily="34" charset="0"/>
                        </a:rPr>
                        <a:t>OFB</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0.47</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2.68</a:t>
                      </a:r>
                      <a:endParaRPr lang="en-US" sz="2000" b="1" dirty="0">
                        <a:latin typeface="Arial" pitchFamily="34" charset="0"/>
                        <a:cs typeface="Arial" pitchFamily="34" charset="0"/>
                      </a:endParaRPr>
                    </a:p>
                  </a:txBody>
                  <a:tcPr marT="34290" marB="34290"/>
                </a:tc>
              </a:tr>
              <a:tr h="377190">
                <a:tc>
                  <a:txBody>
                    <a:bodyPr/>
                    <a:lstStyle/>
                    <a:p>
                      <a:r>
                        <a:rPr lang="en-US" sz="2000" b="1" dirty="0" smtClean="0">
                          <a:latin typeface="Arial" pitchFamily="34" charset="0"/>
                          <a:cs typeface="Arial" pitchFamily="34" charset="0"/>
                        </a:rPr>
                        <a:t>Navy</a:t>
                      </a:r>
                      <a:endParaRPr lang="en-US" sz="2000" b="1" dirty="0">
                        <a:latin typeface="Arial" pitchFamily="34" charset="0"/>
                        <a:cs typeface="Arial" pitchFamily="34" charset="0"/>
                      </a:endParaRPr>
                    </a:p>
                  </a:txBody>
                  <a:tcPr marT="34290" marB="34290"/>
                </a:tc>
                <a:tc>
                  <a:txBody>
                    <a:bodyPr/>
                    <a:lstStyle/>
                    <a:p>
                      <a:r>
                        <a:rPr lang="en-US" sz="2000" b="1" dirty="0" smtClean="0">
                          <a:latin typeface="Arial" pitchFamily="34" charset="0"/>
                          <a:cs typeface="Arial" pitchFamily="34" charset="0"/>
                        </a:rPr>
                        <a:t>   0.44</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2.50</a:t>
                      </a:r>
                      <a:endParaRPr lang="en-US" sz="2000" b="1" dirty="0">
                        <a:latin typeface="Arial" pitchFamily="34" charset="0"/>
                        <a:cs typeface="Arial" pitchFamily="34" charset="0"/>
                      </a:endParaRPr>
                    </a:p>
                  </a:txBody>
                  <a:tcPr marT="34290" marB="34290"/>
                </a:tc>
              </a:tr>
              <a:tr h="377190">
                <a:tc>
                  <a:txBody>
                    <a:bodyPr/>
                    <a:lstStyle/>
                    <a:p>
                      <a:pPr algn="just"/>
                      <a:r>
                        <a:rPr lang="en-US" sz="2000" b="1" dirty="0" smtClean="0">
                          <a:latin typeface="Arial" pitchFamily="34" charset="0"/>
                          <a:cs typeface="Arial" pitchFamily="34" charset="0"/>
                        </a:rPr>
                        <a:t>DRDO</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0.18</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1.02</a:t>
                      </a:r>
                      <a:endParaRPr lang="en-US" sz="2000" b="1" dirty="0">
                        <a:latin typeface="Arial" pitchFamily="34" charset="0"/>
                        <a:cs typeface="Arial" pitchFamily="34" charset="0"/>
                      </a:endParaRPr>
                    </a:p>
                  </a:txBody>
                  <a:tcPr marT="34290" marB="34290"/>
                </a:tc>
              </a:tr>
              <a:tr h="377190">
                <a:tc>
                  <a:txBody>
                    <a:bodyPr/>
                    <a:lstStyle/>
                    <a:p>
                      <a:pPr algn="just"/>
                      <a:r>
                        <a:rPr lang="en-US" sz="2000" b="1" dirty="0" smtClean="0">
                          <a:latin typeface="Arial" pitchFamily="34" charset="0"/>
                          <a:cs typeface="Arial" pitchFamily="34" charset="0"/>
                        </a:rPr>
                        <a:t>Others</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0.28</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1.59</a:t>
                      </a:r>
                    </a:p>
                  </a:txBody>
                  <a:tcPr marT="34290" marB="34290"/>
                </a:tc>
              </a:tr>
              <a:tr h="377190">
                <a:tc>
                  <a:txBody>
                    <a:bodyPr/>
                    <a:lstStyle/>
                    <a:p>
                      <a:pPr algn="just"/>
                      <a:r>
                        <a:rPr lang="en-US" sz="2000" b="1" dirty="0" smtClean="0">
                          <a:latin typeface="Arial" pitchFamily="34" charset="0"/>
                          <a:cs typeface="Arial" pitchFamily="34" charset="0"/>
                        </a:rPr>
                        <a:t>Total</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17.57</a:t>
                      </a:r>
                      <a:endParaRPr lang="en-US" sz="2000" b="1" dirty="0">
                        <a:latin typeface="Arial" pitchFamily="34" charset="0"/>
                        <a:cs typeface="Arial" pitchFamily="34" charset="0"/>
                      </a:endParaRPr>
                    </a:p>
                  </a:txBody>
                  <a:tcPr marT="34290" marB="34290"/>
                </a:tc>
                <a:tc>
                  <a:txBody>
                    <a:bodyPr/>
                    <a:lstStyle/>
                    <a:p>
                      <a:pPr algn="just"/>
                      <a:r>
                        <a:rPr lang="en-US" sz="2000" b="1" dirty="0" smtClean="0">
                          <a:latin typeface="Arial" pitchFamily="34" charset="0"/>
                          <a:cs typeface="Arial" pitchFamily="34" charset="0"/>
                        </a:rPr>
                        <a:t> 100</a:t>
                      </a:r>
                    </a:p>
                  </a:txBody>
                  <a:tcPr marT="34290" marB="34290"/>
                </a:tc>
              </a:tr>
              <a:tr h="616517">
                <a:tc gridSpan="3">
                  <a:txBody>
                    <a:bodyPr/>
                    <a:lstStyle/>
                    <a:p>
                      <a:pPr eaLnBrk="1" hangingPunct="1"/>
                      <a:r>
                        <a:rPr lang="en-US" sz="1500" b="1" dirty="0" smtClean="0">
                          <a:latin typeface="Arial" pitchFamily="34" charset="0"/>
                          <a:cs typeface="Arial" pitchFamily="34" charset="0"/>
                        </a:rPr>
                        <a:t>User Services are responsible for management of land including prevention and removal of encroachments</a:t>
                      </a:r>
                    </a:p>
                  </a:txBody>
                  <a:tcPr marT="34290" marB="34290"/>
                </a:tc>
                <a:tc hMerge="1">
                  <a:txBody>
                    <a:bodyPr/>
                    <a:lstStyle/>
                    <a:p>
                      <a:endParaRPr lang="en-US" sz="2800" dirty="0"/>
                    </a:p>
                  </a:txBody>
                  <a:tcPr/>
                </a:tc>
                <a:tc hMerge="1">
                  <a:txBody>
                    <a:bodyPr/>
                    <a:lstStyle/>
                    <a:p>
                      <a:endParaRPr lang="en-US" sz="2800" dirty="0" smtClean="0"/>
                    </a:p>
                  </a:txBody>
                  <a:tcPr/>
                </a:tc>
              </a:tr>
            </a:tbl>
          </a:graphicData>
        </a:graphic>
      </p:graphicFrame>
    </p:spTree>
    <p:extLst>
      <p:ext uri="{BB962C8B-B14F-4D97-AF65-F5344CB8AC3E}">
        <p14:creationId xmlns="" xmlns:p14="http://schemas.microsoft.com/office/powerpoint/2010/main" val="1167807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3736</TotalTime>
  <Words>1875</Words>
  <Application>Microsoft Office PowerPoint</Application>
  <PresentationFormat>On-screen Show (16:9)</PresentationFormat>
  <Paragraphs>319</Paragraphs>
  <Slides>32</Slides>
  <Notes>19</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Flow</vt:lpstr>
      <vt:lpstr>Equity</vt:lpstr>
      <vt:lpstr>1_Flow</vt:lpstr>
      <vt:lpstr>Slide 1</vt:lpstr>
      <vt:lpstr>INDIAN DEFENCE ESTATES SERVICE</vt:lpstr>
      <vt:lpstr>Slide 3</vt:lpstr>
      <vt:lpstr>Core Competencies</vt:lpstr>
      <vt:lpstr>EXTENT OF DEFENCE LAND</vt:lpstr>
      <vt:lpstr>Defence Estates Officer</vt:lpstr>
      <vt:lpstr>MODE OF OWNERSHIP/OCCUPATION</vt:lpstr>
      <vt:lpstr>CLASSIFICATION OF LAND </vt:lpstr>
      <vt:lpstr>Slide 9</vt:lpstr>
      <vt:lpstr>Slide 10</vt:lpstr>
      <vt:lpstr>ACTS AND RULES APPLICABLE IN THE MANAGEMENT OF DEFENCE LAND</vt:lpstr>
      <vt:lpstr>DEFENCE LAND RECORDS</vt:lpstr>
      <vt:lpstr>DEFENCE LAND RECORDS : Action for Physical Protection</vt:lpstr>
      <vt:lpstr>Renovated Record rooms, Compactors </vt:lpstr>
      <vt:lpstr>Fire Proof Boxes</vt:lpstr>
      <vt:lpstr>DEFENCE LAND RECORDS : Action for Digital Protection</vt:lpstr>
      <vt:lpstr>DEFENCE LAND RECORDS : Action for Digital Protection</vt:lpstr>
      <vt:lpstr>DEFENCE LAND RECORDS : Action for Digital Protection</vt:lpstr>
      <vt:lpstr>DEFENCE LAND RECORDS : Action for Digital Protection</vt:lpstr>
      <vt:lpstr>Scanning &amp; Digitization</vt:lpstr>
      <vt:lpstr>(A) ESTABLISHMENT OF AU&amp;RC at Delhi</vt:lpstr>
      <vt:lpstr>AU &amp; RC – CONSERVATION OF RECORDS</vt:lpstr>
      <vt:lpstr>Slide 23</vt:lpstr>
      <vt:lpstr>SURVEY</vt:lpstr>
      <vt:lpstr>PROGRESS OF SURVEY WORK</vt:lpstr>
      <vt:lpstr>PROGRESS OF SURVEY WORK</vt:lpstr>
      <vt:lpstr>Survey/Defence Land Details not to be shared in Public Domain</vt:lpstr>
      <vt:lpstr>Defence Land Data Can not be put in public domain</vt:lpstr>
      <vt:lpstr>Geo Referencing of Surveyed Maps using BHUVAN Application</vt:lpstr>
      <vt:lpstr>Why Geo Coordinates?</vt:lpstr>
      <vt:lpstr>Integrating survey maps with Geo Coordinates with the help of BHUVAN (Medak and Secunderabad)</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kpb</dc:creator>
  <cp:lastModifiedBy>hp</cp:lastModifiedBy>
  <cp:revision>522</cp:revision>
  <cp:lastPrinted>2016-09-19T09:18:17Z</cp:lastPrinted>
  <dcterms:created xsi:type="dcterms:W3CDTF">2012-11-10T07:17:49Z</dcterms:created>
  <dcterms:modified xsi:type="dcterms:W3CDTF">2017-07-13T23:56:02Z</dcterms:modified>
</cp:coreProperties>
</file>